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83" r:id="rId3"/>
    <p:sldId id="284" r:id="rId4"/>
    <p:sldId id="261" r:id="rId5"/>
    <p:sldId id="257" r:id="rId6"/>
    <p:sldId id="263" r:id="rId7"/>
    <p:sldId id="264" r:id="rId8"/>
    <p:sldId id="276" r:id="rId9"/>
    <p:sldId id="258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59" r:id="rId19"/>
    <p:sldId id="273" r:id="rId20"/>
    <p:sldId id="274" r:id="rId21"/>
    <p:sldId id="275" r:id="rId22"/>
    <p:sldId id="260" r:id="rId23"/>
    <p:sldId id="278" r:id="rId24"/>
    <p:sldId id="279" r:id="rId25"/>
    <p:sldId id="281" r:id="rId26"/>
    <p:sldId id="282" r:id="rId27"/>
    <p:sldId id="277" r:id="rId28"/>
    <p:sldId id="285" r:id="rId29"/>
    <p:sldId id="286" r:id="rId30"/>
    <p:sldId id="287" r:id="rId31"/>
    <p:sldId id="262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1038"/>
    <a:srgbClr val="1DC06F"/>
    <a:srgbClr val="732235"/>
    <a:srgbClr val="005C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AF606853-7671-496A-8E4F-DF71F8EC918B}" styleName="Темный стиль 1 —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50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42AF4-586F-421A-8831-554975C7CA02}" type="datetimeFigureOut">
              <a:rPr lang="ru-RU" smtClean="0"/>
              <a:t>31.08.2019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FF5DB-FFBA-42C9-AF63-46109A865D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598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FF5DB-FFBA-42C9-AF63-46109A865D8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154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A979-CBAB-4415-99B6-92511835C1C1}" type="datetimeFigureOut">
              <a:rPr lang="ru-RU" smtClean="0"/>
              <a:t>31.08.2019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C74F-903F-48AB-B1D4-3BF92A948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28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A979-CBAB-4415-99B6-92511835C1C1}" type="datetimeFigureOut">
              <a:rPr lang="ru-RU" smtClean="0"/>
              <a:t>31.08.2019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C74F-903F-48AB-B1D4-3BF92A948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239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A979-CBAB-4415-99B6-92511835C1C1}" type="datetimeFigureOut">
              <a:rPr lang="ru-RU" smtClean="0"/>
              <a:t>31.08.2019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C74F-903F-48AB-B1D4-3BF92A948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834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A979-CBAB-4415-99B6-92511835C1C1}" type="datetimeFigureOut">
              <a:rPr lang="ru-RU" smtClean="0"/>
              <a:t>31.08.2019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C74F-903F-48AB-B1D4-3BF92A948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48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A979-CBAB-4415-99B6-92511835C1C1}" type="datetimeFigureOut">
              <a:rPr lang="ru-RU" smtClean="0"/>
              <a:t>31.08.2019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C74F-903F-48AB-B1D4-3BF92A948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406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A979-CBAB-4415-99B6-92511835C1C1}" type="datetimeFigureOut">
              <a:rPr lang="ru-RU" smtClean="0"/>
              <a:t>31.08.2019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C74F-903F-48AB-B1D4-3BF92A948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74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A979-CBAB-4415-99B6-92511835C1C1}" type="datetimeFigureOut">
              <a:rPr lang="ru-RU" smtClean="0"/>
              <a:t>31.08.2019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C74F-903F-48AB-B1D4-3BF92A948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408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A979-CBAB-4415-99B6-92511835C1C1}" type="datetimeFigureOut">
              <a:rPr lang="ru-RU" smtClean="0"/>
              <a:t>31.08.2019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C74F-903F-48AB-B1D4-3BF92A948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53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A979-CBAB-4415-99B6-92511835C1C1}" type="datetimeFigureOut">
              <a:rPr lang="ru-RU" smtClean="0"/>
              <a:t>31.08.2019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C74F-903F-48AB-B1D4-3BF92A948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159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A979-CBAB-4415-99B6-92511835C1C1}" type="datetimeFigureOut">
              <a:rPr lang="ru-RU" smtClean="0"/>
              <a:t>31.08.2019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C74F-903F-48AB-B1D4-3BF92A948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470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2A979-CBAB-4415-99B6-92511835C1C1}" type="datetimeFigureOut">
              <a:rPr lang="ru-RU" smtClean="0"/>
              <a:t>31.08.2019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5C74F-903F-48AB-B1D4-3BF92A948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9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2A979-CBAB-4415-99B6-92511835C1C1}" type="datetimeFigureOut">
              <a:rPr lang="ru-RU" smtClean="0"/>
              <a:t>31.08.2019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5C74F-903F-48AB-B1D4-3BF92A9484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17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2.wmf"/><Relationship Id="rId3" Type="http://schemas.openxmlformats.org/officeDocument/2006/relationships/image" Target="../media/image1.jpeg"/><Relationship Id="rId7" Type="http://schemas.openxmlformats.org/officeDocument/2006/relationships/image" Target="../media/image9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5" Type="http://schemas.openxmlformats.org/officeDocument/2006/relationships/image" Target="../media/image13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wmf"/><Relationship Id="rId1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8.png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9.bin"/><Relationship Id="rId10" Type="http://schemas.openxmlformats.org/officeDocument/2006/relationships/image" Target="../media/image20.png"/><Relationship Id="rId4" Type="http://schemas.openxmlformats.org/officeDocument/2006/relationships/image" Target="../media/image1.jpeg"/><Relationship Id="rId9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25.wmf"/><Relationship Id="rId3" Type="http://schemas.openxmlformats.org/officeDocument/2006/relationships/image" Target="../media/image1.jpeg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5" Type="http://schemas.openxmlformats.org/officeDocument/2006/relationships/image" Target="../media/image26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6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1.jpeg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27.wmf"/><Relationship Id="rId10" Type="http://schemas.openxmlformats.org/officeDocument/2006/relationships/image" Target="../media/image30.png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1.jpeg"/><Relationship Id="rId7" Type="http://schemas.openxmlformats.org/officeDocument/2006/relationships/image" Target="../media/image3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20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1.jpe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image" Target="../media/image1.jpeg"/><Relationship Id="rId7" Type="http://schemas.openxmlformats.org/officeDocument/2006/relationships/image" Target="../media/image3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39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image" Target="../media/image46.png"/><Relationship Id="rId7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47.png"/><Relationship Id="rId10" Type="http://schemas.openxmlformats.org/officeDocument/2006/relationships/image" Target="../media/image48.png"/><Relationship Id="rId4" Type="http://schemas.openxmlformats.org/officeDocument/2006/relationships/image" Target="../media/image1.jpeg"/><Relationship Id="rId9" Type="http://schemas.openxmlformats.org/officeDocument/2006/relationships/image" Target="../media/image45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2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42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omputer Simulation </a:t>
            </a:r>
            <a:r>
              <a:rPr lang="en-US" sz="42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2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2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42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Two-Sample Tests </a:t>
            </a:r>
            <a:r>
              <a:rPr lang="en-US" sz="42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2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2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42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Randomly Right-Censored</a:t>
            </a:r>
            <a:r>
              <a:rPr lang="en-US" sz="42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42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42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Observations</a:t>
            </a:r>
            <a:endParaRPr lang="ru-RU" sz="42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946589"/>
            <a:ext cx="7924799" cy="2096401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Petr Filonenko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Sergey Postovalov</a:t>
            </a:r>
          </a:p>
          <a:p>
            <a:endParaRPr lang="en-US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 smtClean="0">
                <a:solidFill>
                  <a:srgbClr val="005C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Theoretical &amp; Applied Informatics Department</a:t>
            </a:r>
          </a:p>
          <a:p>
            <a:r>
              <a:rPr lang="en-US" sz="2000" dirty="0" smtClean="0">
                <a:solidFill>
                  <a:srgbClr val="005C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Novosibirsk State Technical University</a:t>
            </a:r>
          </a:p>
          <a:p>
            <a:r>
              <a:rPr lang="en-US" sz="2000" dirty="0" smtClean="0">
                <a:solidFill>
                  <a:srgbClr val="005C4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Novosibirsk, Russia</a:t>
            </a:r>
            <a:endParaRPr lang="ru-RU" sz="2000" dirty="0">
              <a:solidFill>
                <a:srgbClr val="005C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2-6,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667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Two-Sample Tests </a:t>
            </a:r>
            <a:b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Right-Censored Observations</a:t>
            </a:r>
            <a:endParaRPr lang="en-US" sz="36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10000"/>
              </a:bodyPr>
              <a:lstStyle/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Gehan's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generalized Wilcoxon test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𝐺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1965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Peto and </a:t>
                </a:r>
                <a:r>
                  <a:rPr lang="en-US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Peto's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generalized Wilcoxon test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𝑃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1972</a:t>
                </a:r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log-rank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test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𝐿𝐺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1966</a:t>
                </a:r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Cox-Mantel test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𝐶𝑀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) -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1966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Q-test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𝑄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) -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2010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Weighted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Kaplan-Meier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test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𝑊𝐾𝑀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1989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Bagdonavičius-Nikulin tests for generalized Cox, multiple  and single crossing models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𝐵𝑁</m:t>
                    </m:r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1, </m:t>
                    </m:r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𝐵𝑁</m:t>
                    </m:r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2, </m:t>
                    </m:r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𝐵𝑁</m:t>
                    </m:r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3</m:t>
                    </m:r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-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2004, 2006, </a:t>
                </a:r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2010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MAX </a:t>
                </a: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test (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𝑀𝐴𝑋</m:t>
                    </m:r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2015</a:t>
                </a:r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MIN3 test (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𝑀𝐼𝑁</m:t>
                    </m:r>
                    <m:r>
                      <a:rPr lang="en-US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3</m:t>
                    </m:r>
                  </m:oMath>
                </a14:m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 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- </a:t>
                </a:r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2017</a:t>
                </a:r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ru-RU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05" t="-2661" b="-15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80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Two-Sample Tests </a:t>
            </a:r>
            <a:b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Right-Censored Observations</a:t>
            </a:r>
            <a:endParaRPr lang="en-US" sz="36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Wilcoxon type tests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u="sng" dirty="0" err="1">
                <a:latin typeface="Arial" panose="020B0604020202020204" pitchFamily="34" charset="0"/>
                <a:cs typeface="Arial" panose="020B0604020202020204" pitchFamily="34" charset="0"/>
              </a:rPr>
              <a:t>Gehan's</a:t>
            </a: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 Generalized Wilcoxon </a:t>
            </a:r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Peto and </a:t>
            </a:r>
            <a:r>
              <a:rPr lang="en-US" sz="2400" u="sng" dirty="0" err="1">
                <a:latin typeface="Arial" panose="020B0604020202020204" pitchFamily="34" charset="0"/>
                <a:cs typeface="Arial" panose="020B0604020202020204" pitchFamily="34" charset="0"/>
              </a:rPr>
              <a:t>Peto's</a:t>
            </a: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 Generalized Wilcoxon test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9704083"/>
              </p:ext>
            </p:extLst>
          </p:nvPr>
        </p:nvGraphicFramePr>
        <p:xfrm>
          <a:off x="628650" y="2600049"/>
          <a:ext cx="3511550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7" name="Equation" r:id="rId4" imgW="2146300" imgH="787400" progId="Equation.DSMT4">
                  <p:embed/>
                </p:oleObj>
              </mc:Choice>
              <mc:Fallback>
                <p:oleObj name="Equation" r:id="rId4" imgW="2146300" imgH="787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0" y="2600049"/>
                        <a:ext cx="3511550" cy="1504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8532501"/>
              </p:ext>
            </p:extLst>
          </p:nvPr>
        </p:nvGraphicFramePr>
        <p:xfrm>
          <a:off x="4330700" y="2722666"/>
          <a:ext cx="4248150" cy="1230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8" name="Equation" r:id="rId6" imgW="2794000" imgH="812800" progId="Equation.DSMT4">
                  <p:embed/>
                </p:oleObj>
              </mc:Choice>
              <mc:Fallback>
                <p:oleObj name="Equation" r:id="rId6" imgW="2794000" imgH="812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0700" y="2722666"/>
                        <a:ext cx="4248150" cy="1230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6395716"/>
              </p:ext>
            </p:extLst>
          </p:nvPr>
        </p:nvGraphicFramePr>
        <p:xfrm>
          <a:off x="7118971" y="3436662"/>
          <a:ext cx="1150937" cy="668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9" name="Equation" r:id="rId8" imgW="774364" imgH="444307" progId="Equation.DSMT4">
                  <p:embed/>
                </p:oleObj>
              </mc:Choice>
              <mc:Fallback>
                <p:oleObj name="Equation" r:id="rId8" imgW="774364" imgH="44430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8971" y="3436662"/>
                        <a:ext cx="1150937" cy="668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4518678"/>
              </p:ext>
            </p:extLst>
          </p:nvPr>
        </p:nvGraphicFramePr>
        <p:xfrm>
          <a:off x="719001" y="4445137"/>
          <a:ext cx="4905375" cy="146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0" name="Equation" r:id="rId10" imgW="2806700" imgH="838200" progId="Equation.DSMT4">
                  <p:embed/>
                </p:oleObj>
              </mc:Choice>
              <mc:Fallback>
                <p:oleObj name="Equation" r:id="rId10" imgW="2806700" imgH="838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001" y="4445137"/>
                        <a:ext cx="4905375" cy="146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5242530"/>
              </p:ext>
            </p:extLst>
          </p:nvPr>
        </p:nvGraphicFramePr>
        <p:xfrm>
          <a:off x="5714727" y="4605200"/>
          <a:ext cx="3217863" cy="1071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1" name="Equation" r:id="rId12" imgW="1689100" imgH="558800" progId="Equation.DSMT4">
                  <p:embed/>
                </p:oleObj>
              </mc:Choice>
              <mc:Fallback>
                <p:oleObj name="Equation" r:id="rId12" imgW="1689100" imgH="558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7" y="4605200"/>
                        <a:ext cx="3217863" cy="1071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9682039"/>
              </p:ext>
            </p:extLst>
          </p:nvPr>
        </p:nvGraphicFramePr>
        <p:xfrm>
          <a:off x="5254316" y="5857755"/>
          <a:ext cx="3643312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2" name="Equation" r:id="rId14" imgW="2095500" imgH="241300" progId="Equation.DSMT4">
                  <p:embed/>
                </p:oleObj>
              </mc:Choice>
              <mc:Fallback>
                <p:oleObj name="Equation" r:id="rId14" imgW="2095500" imgH="2413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4316" y="5857755"/>
                        <a:ext cx="3643312" cy="430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0319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Two-Sample Tests </a:t>
            </a:r>
            <a:b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Right-Censored Observations</a:t>
            </a:r>
            <a:endParaRPr lang="en-US" sz="36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Log-rank type tests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log-rank test</a:t>
            </a:r>
          </a:p>
          <a:p>
            <a:pPr>
              <a:buFont typeface="Wingdings" panose="05000000000000000000" pitchFamily="2" charset="2"/>
              <a:buChar char="q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Cox-Mantel </a:t>
            </a:r>
            <a:r>
              <a:rPr lang="en-US" sz="2400" u="sng" dirty="0">
                <a:latin typeface="Arial" panose="020B0604020202020204" pitchFamily="34" charset="0"/>
                <a:cs typeface="Arial" panose="020B0604020202020204" pitchFamily="34" charset="0"/>
              </a:rPr>
              <a:t>test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1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0841286"/>
              </p:ext>
            </p:extLst>
          </p:nvPr>
        </p:nvGraphicFramePr>
        <p:xfrm>
          <a:off x="1905000" y="2508250"/>
          <a:ext cx="4527550" cy="161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Equation" r:id="rId4" imgW="2565360" imgH="914400" progId="Equation.DSMT4">
                  <p:embed/>
                </p:oleObj>
              </mc:Choice>
              <mc:Fallback>
                <p:oleObj name="Equation" r:id="rId4" imgW="256536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508250"/>
                        <a:ext cx="4527550" cy="1614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1856933"/>
              </p:ext>
            </p:extLst>
          </p:nvPr>
        </p:nvGraphicFramePr>
        <p:xfrm>
          <a:off x="1961318" y="4397008"/>
          <a:ext cx="6413500" cy="164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5" name="Equation" r:id="rId6" imgW="2705100" imgH="838200" progId="Equation.DSMT4">
                  <p:embed/>
                </p:oleObj>
              </mc:Choice>
              <mc:Fallback>
                <p:oleObj name="Equation" r:id="rId6" imgW="2705100" imgH="838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1318" y="4397008"/>
                        <a:ext cx="6413500" cy="164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93876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Two-Sample Tests </a:t>
            </a:r>
            <a:b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Right-Censored Observations</a:t>
            </a:r>
            <a:endParaRPr lang="en-US" sz="36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𝑸</m:t>
                    </m:r>
                  </m:oMath>
                </a14:m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test</a:t>
                </a:r>
              </a:p>
              <a:p>
                <a:pPr marL="0" indent="0">
                  <a:buNone/>
                </a:pPr>
                <a:endParaRPr lang="en-US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t="-2381" r="-16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1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523649"/>
              </p:ext>
            </p:extLst>
          </p:nvPr>
        </p:nvGraphicFramePr>
        <p:xfrm>
          <a:off x="1875634" y="1982722"/>
          <a:ext cx="2459038" cy="977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4" name="Equation" r:id="rId5" imgW="1206360" imgH="482400" progId="Equation.DSMT4">
                  <p:embed/>
                </p:oleObj>
              </mc:Choice>
              <mc:Fallback>
                <p:oleObj name="Equation" r:id="rId5" imgW="120636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5634" y="1982722"/>
                        <a:ext cx="2459038" cy="977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1848410"/>
              </p:ext>
            </p:extLst>
          </p:nvPr>
        </p:nvGraphicFramePr>
        <p:xfrm>
          <a:off x="5288998" y="2437303"/>
          <a:ext cx="3003550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5" name="Equation" r:id="rId7" imgW="1473120" imgH="583920" progId="Equation.DSMT4">
                  <p:embed/>
                </p:oleObj>
              </mc:Choice>
              <mc:Fallback>
                <p:oleObj name="Equation" r:id="rId7" imgW="1473120" imgH="5839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8998" y="2437303"/>
                        <a:ext cx="3003550" cy="1184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78" r="4536" b="2058"/>
          <a:stretch>
            <a:fillRect/>
          </a:stretch>
        </p:blipFill>
        <p:spPr bwMode="auto">
          <a:xfrm>
            <a:off x="45630" y="2960623"/>
            <a:ext cx="4488179" cy="321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5605393" y="4162681"/>
                <a:ext cx="2370759" cy="1621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rgbClr val="73223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If</a:t>
                </a:r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&lt;0</m:t>
                    </m:r>
                  </m:oMath>
                </a14:m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2400" b="1" dirty="0" smtClean="0">
                    <a:solidFill>
                      <a:srgbClr val="73223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then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24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2400" b="1" dirty="0" smtClean="0">
                    <a:solidFill>
                      <a:srgbClr val="73223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else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ru-RU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5393" y="4162681"/>
                <a:ext cx="2370759" cy="1621854"/>
              </a:xfrm>
              <a:prstGeom prst="rect">
                <a:avLst/>
              </a:prstGeom>
              <a:blipFill rotWithShape="0">
                <a:blip r:embed="rId10"/>
                <a:stretch>
                  <a:fillRect l="-4124" t="-2632" b="-18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798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Two-Sample Tests </a:t>
            </a:r>
            <a:b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Right-Censored Observations</a:t>
            </a:r>
            <a:endParaRPr lang="en-US" sz="36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Weighted Kaplan-Meier test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298712" y="2279373"/>
            <a:ext cx="1168657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4463813"/>
              </p:ext>
            </p:extLst>
          </p:nvPr>
        </p:nvGraphicFramePr>
        <p:xfrm>
          <a:off x="3406775" y="2517775"/>
          <a:ext cx="2662238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7" name="Equation" r:id="rId4" imgW="1358640" imgH="419040" progId="Equation.DSMT4">
                  <p:embed/>
                </p:oleObj>
              </mc:Choice>
              <mc:Fallback>
                <p:oleObj name="Equation" r:id="rId4" imgW="135864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6775" y="2517775"/>
                        <a:ext cx="2662238" cy="7858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628650" y="330404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0473434"/>
              </p:ext>
            </p:extLst>
          </p:nvPr>
        </p:nvGraphicFramePr>
        <p:xfrm>
          <a:off x="488199" y="3583513"/>
          <a:ext cx="3273430" cy="769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8" name="Equation" r:id="rId6" imgW="2222500" imgH="482600" progId="Equation.DSMT4">
                  <p:embed/>
                </p:oleObj>
              </mc:Choice>
              <mc:Fallback>
                <p:oleObj name="Equation" r:id="rId6" imgW="2222500" imgH="482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99" y="3583513"/>
                        <a:ext cx="3273430" cy="7693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999490"/>
              </p:ext>
            </p:extLst>
          </p:nvPr>
        </p:nvGraphicFramePr>
        <p:xfrm>
          <a:off x="488199" y="4485001"/>
          <a:ext cx="4980266" cy="782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9" name="Equation" r:id="rId8" imgW="3721100" imgH="596900" progId="Equation.DSMT4">
                  <p:embed/>
                </p:oleObj>
              </mc:Choice>
              <mc:Fallback>
                <p:oleObj name="Equation" r:id="rId8" imgW="3721100" imgH="5969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199" y="4485001"/>
                        <a:ext cx="4980266" cy="7829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098274" y="436378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7155033"/>
              </p:ext>
            </p:extLst>
          </p:nvPr>
        </p:nvGraphicFramePr>
        <p:xfrm>
          <a:off x="6464632" y="4543337"/>
          <a:ext cx="2387820" cy="6218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0" name="Equation" r:id="rId10" imgW="1841500" imgH="495300" progId="Equation.DSMT4">
                  <p:embed/>
                </p:oleObj>
              </mc:Choice>
              <mc:Fallback>
                <p:oleObj name="Equation" r:id="rId10" imgW="1841500" imgH="49530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4632" y="4543337"/>
                        <a:ext cx="2387820" cy="6218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328013" y="455646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9726543"/>
              </p:ext>
            </p:extLst>
          </p:nvPr>
        </p:nvGraphicFramePr>
        <p:xfrm>
          <a:off x="3883359" y="5609140"/>
          <a:ext cx="1706836" cy="325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1" name="Equation" r:id="rId12" imgW="1231366" imgH="241195" progId="Equation.DSMT4">
                  <p:embed/>
                </p:oleObj>
              </mc:Choice>
              <mc:Fallback>
                <p:oleObj name="Equation" r:id="rId12" imgW="1231366" imgH="241195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3359" y="5609140"/>
                        <a:ext cx="1706836" cy="3257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2621086" y="53670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594488"/>
              </p:ext>
            </p:extLst>
          </p:nvPr>
        </p:nvGraphicFramePr>
        <p:xfrm>
          <a:off x="5141600" y="3770236"/>
          <a:ext cx="3710852" cy="46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2" name="Equation" r:id="rId14" imgW="2768600" imgH="330200" progId="Equation.DSMT4">
                  <p:embed/>
                </p:oleObj>
              </mc:Choice>
              <mc:Fallback>
                <p:oleObj name="Equation" r:id="rId14" imgW="2768600" imgH="3302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1600" y="3770236"/>
                        <a:ext cx="3710852" cy="4670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5124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Two-Sample Tests </a:t>
            </a:r>
            <a:b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Right-Censored Observations</a:t>
            </a:r>
            <a:endParaRPr lang="en-US" sz="36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Bagdonaviĉius-Nikulin tests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298712" y="2279373"/>
            <a:ext cx="1168657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628650" y="330404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098274" y="436378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328013" y="455646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2621086" y="53670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61252" y="2538908"/>
            <a:ext cx="1042794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7485385"/>
              </p:ext>
            </p:extLst>
          </p:nvPr>
        </p:nvGraphicFramePr>
        <p:xfrm>
          <a:off x="504786" y="2206521"/>
          <a:ext cx="5303837" cy="1624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6" name="Equation" r:id="rId4" imgW="2743200" imgH="850680" progId="Equation.DSMT4">
                  <p:embed/>
                </p:oleObj>
              </mc:Choice>
              <mc:Fallback>
                <p:oleObj name="Equation" r:id="rId4" imgW="2743200" imgH="85068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786" y="2206521"/>
                        <a:ext cx="5303837" cy="16240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557462" y="3411205"/>
            <a:ext cx="1056859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615190" y="453538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7088427"/>
              </p:ext>
            </p:extLst>
          </p:nvPr>
        </p:nvGraphicFramePr>
        <p:xfrm>
          <a:off x="504786" y="4200396"/>
          <a:ext cx="5402461" cy="752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7" name="Equation" r:id="rId6" imgW="3759120" imgH="533160" progId="Equation.DSMT4">
                  <p:embed/>
                </p:oleObj>
              </mc:Choice>
              <mc:Fallback>
                <p:oleObj name="Equation" r:id="rId6" imgW="3759120" imgH="5331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786" y="4200396"/>
                        <a:ext cx="5402461" cy="75215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435098" y="515192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" name="Объект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3297931"/>
              </p:ext>
            </p:extLst>
          </p:nvPr>
        </p:nvGraphicFramePr>
        <p:xfrm>
          <a:off x="504786" y="4944670"/>
          <a:ext cx="5087631" cy="6833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8" name="Equation" r:id="rId8" imgW="3492360" imgH="444240" progId="Equation.DSMT4">
                  <p:embed/>
                </p:oleObj>
              </mc:Choice>
              <mc:Fallback>
                <p:oleObj name="Equation" r:id="rId8" imgW="3492360" imgH="444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786" y="4944670"/>
                        <a:ext cx="5087631" cy="68330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3032484" y="5476424"/>
                <a:ext cx="5242738" cy="736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C00000"/>
                    </a:solidFill>
                  </a:rPr>
                  <a:t>with special pairs of functions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d>
                      <m:d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d>
                  </m:oMath>
                </a14:m>
                <a:r>
                  <a:rPr lang="en-US" sz="2000" dirty="0" smtClean="0">
                    <a:solidFill>
                      <a:srgbClr val="C000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𝑲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sz="20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 smtClean="0">
                    <a:solidFill>
                      <a:srgbClr val="C00000"/>
                    </a:solidFill>
                  </a:rPr>
                  <a:t> </a:t>
                </a:r>
              </a:p>
              <a:p>
                <a:r>
                  <a:rPr lang="en-US" sz="2000" dirty="0" smtClean="0">
                    <a:solidFill>
                      <a:srgbClr val="C00000"/>
                    </a:solidFill>
                  </a:rPr>
                  <a:t>for the GPH, MCE or SCE model.</a:t>
                </a:r>
                <a:endParaRPr lang="ru-RU" sz="20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2484" y="5476424"/>
                <a:ext cx="5242738" cy="736997"/>
              </a:xfrm>
              <a:prstGeom prst="rect">
                <a:avLst/>
              </a:prstGeom>
              <a:blipFill rotWithShape="0">
                <a:blip r:embed="rId10"/>
                <a:stretch>
                  <a:fillRect l="-1163" t="-3306" b="-140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/>
          <p:cNvSpPr txBox="1"/>
          <p:nvPr/>
        </p:nvSpPr>
        <p:spPr>
          <a:xfrm>
            <a:off x="5907247" y="2241164"/>
            <a:ext cx="30524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1DC06F"/>
                </a:solidFill>
              </a:rPr>
              <a:t>based on </a:t>
            </a:r>
            <a:r>
              <a:rPr lang="en-US" sz="2400" b="1" dirty="0" smtClean="0">
                <a:solidFill>
                  <a:srgbClr val="1DC06F"/>
                </a:solidFill>
              </a:rPr>
              <a:t>GPH model</a:t>
            </a:r>
          </a:p>
          <a:p>
            <a:endParaRPr lang="en-US" sz="1200" dirty="0" smtClean="0">
              <a:solidFill>
                <a:srgbClr val="1DC06F"/>
              </a:solidFill>
            </a:endParaRPr>
          </a:p>
          <a:p>
            <a:r>
              <a:rPr lang="en-US" sz="2400" dirty="0" smtClean="0">
                <a:solidFill>
                  <a:srgbClr val="1DC06F"/>
                </a:solidFill>
              </a:rPr>
              <a:t>based on </a:t>
            </a:r>
            <a:r>
              <a:rPr lang="en-US" sz="2400" b="1" dirty="0" smtClean="0">
                <a:solidFill>
                  <a:srgbClr val="1DC06F"/>
                </a:solidFill>
              </a:rPr>
              <a:t>MCE model</a:t>
            </a:r>
          </a:p>
          <a:p>
            <a:endParaRPr lang="en-US" sz="1200" dirty="0" smtClean="0">
              <a:solidFill>
                <a:srgbClr val="1DC06F"/>
              </a:solidFill>
            </a:endParaRPr>
          </a:p>
          <a:p>
            <a:r>
              <a:rPr lang="en-US" sz="2400" dirty="0" smtClean="0">
                <a:solidFill>
                  <a:srgbClr val="1DC06F"/>
                </a:solidFill>
              </a:rPr>
              <a:t>based on </a:t>
            </a:r>
            <a:r>
              <a:rPr lang="en-US" sz="2400" b="1" dirty="0" smtClean="0">
                <a:solidFill>
                  <a:srgbClr val="1DC06F"/>
                </a:solidFill>
              </a:rPr>
              <a:t>SCE model</a:t>
            </a:r>
            <a:endParaRPr lang="ru-RU" sz="2400" b="1" dirty="0">
              <a:solidFill>
                <a:srgbClr val="1DC06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5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Two-Sample Tests </a:t>
            </a:r>
            <a:b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Right-Censored Observations</a:t>
            </a:r>
            <a:endParaRPr lang="en-US" sz="36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r">
                  <a:buNone/>
                </a:pPr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Maximum Value test</a:t>
                </a:r>
              </a:p>
              <a:p>
                <a:pPr marL="0" indent="0">
                  <a:buNone/>
                </a:pPr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We proposed this test as an alternative of the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𝑄</m:t>
                    </m:r>
                  </m:oMath>
                </a14:m>
                <a:r>
                  <a:rPr lang="en-US" sz="2400" dirty="0">
                    <a:latin typeface="Arial" panose="020B0604020202020204" pitchFamily="34" charset="0"/>
                    <a:cs typeface="Arial" panose="020B0604020202020204" pitchFamily="34" charset="0"/>
                  </a:rPr>
                  <a:t> test, Wilcoxon tests and log-rank tests</a:t>
                </a:r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</a:p>
              <a:p>
                <a:pPr marL="0" indent="0">
                  <a:buNone/>
                </a:pP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𝑺</m:t>
                          </m:r>
                        </m:e>
                        <m:sub>
                          <m: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𝑴𝑨𝑿</m:t>
                          </m:r>
                        </m:sub>
                      </m:sSub>
                      <m:r>
                        <a:rPr lang="en-US" sz="3000" b="1" i="1" smtClean="0">
                          <a:solidFill>
                            <a:srgbClr val="732235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unc>
                        <m:funcPr>
                          <m:ctrlP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a:rPr lang="en-US" sz="3000" b="1" i="0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𝐦𝐚𝐱</m:t>
                          </m:r>
                        </m:fName>
                        <m:e>
                          <m:d>
                            <m:dPr>
                              <m:ctrlPr>
                                <a:rPr lang="en-US" sz="3000" b="1" i="1" smtClean="0">
                                  <a:solidFill>
                                    <a:srgbClr val="732235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3000" b="1" i="1">
                                      <a:solidFill>
                                        <a:srgbClr val="732235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3000" b="1" i="1">
                                          <a:solidFill>
                                            <a:srgbClr val="732235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000" b="1" i="1">
                                          <a:solidFill>
                                            <a:srgbClr val="732235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𝑺</m:t>
                                      </m:r>
                                    </m:e>
                                    <m:sub>
                                      <m:r>
                                        <a:rPr lang="en-US" sz="3000" b="1" i="1">
                                          <a:solidFill>
                                            <a:srgbClr val="732235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𝑮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3000" b="1" i="1" smtClean="0">
                                  <a:solidFill>
                                    <a:srgbClr val="732235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,</m:t>
                              </m:r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3000" b="1" i="1">
                                      <a:solidFill>
                                        <a:srgbClr val="732235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3000" b="1" i="1">
                                          <a:solidFill>
                                            <a:srgbClr val="732235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000" b="1" i="1">
                                          <a:solidFill>
                                            <a:srgbClr val="732235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𝑺</m:t>
                                      </m:r>
                                    </m:e>
                                    <m:sub>
                                      <m:r>
                                        <a:rPr lang="en-US" sz="3000" b="1" i="1" smtClean="0">
                                          <a:solidFill>
                                            <a:srgbClr val="732235"/>
                                          </a:solidFill>
                                          <a:latin typeface="Cambria Math" panose="02040503050406030204" pitchFamily="18" charset="0"/>
                                          <a:cs typeface="Arial" panose="020B0604020202020204" pitchFamily="34" charset="0"/>
                                        </a:rPr>
                                        <m:t>𝑳𝑮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func>
                      <m:r>
                        <a:rPr lang="en-US" sz="3000" b="1" i="1" smtClean="0">
                          <a:solidFill>
                            <a:srgbClr val="732235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,</m:t>
                      </m:r>
                    </m:oMath>
                  </m:oMathPara>
                </a14:m>
                <a:endParaRPr lang="en-US" sz="3000" b="1" dirty="0" smtClean="0">
                  <a:solidFill>
                    <a:srgbClr val="732235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800" b="0" dirty="0" smtClean="0">
                  <a:solidFill>
                    <a:srgbClr val="732235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Verdana" charset="0"/>
                    <a:ea typeface="Verdana" charset="0"/>
                    <a:cs typeface="Verdana" charset="0"/>
                    <a:sym typeface="Verdana" charset="0"/>
                  </a:rPr>
                  <a:t>The main idea of the test is the larger absolute value, </a:t>
                </a:r>
                <a:r>
                  <a:rPr lang="en-US" sz="2400" dirty="0" smtClean="0">
                    <a:latin typeface="Verdana" charset="0"/>
                    <a:ea typeface="Verdana" charset="0"/>
                    <a:cs typeface="Verdana" charset="0"/>
                    <a:sym typeface="Verdana" charset="0"/>
                  </a:rPr>
                  <a:t>the </a:t>
                </a:r>
                <a:r>
                  <a:rPr lang="en-US" sz="2400" dirty="0">
                    <a:latin typeface="Verdana" charset="0"/>
                    <a:ea typeface="Verdana" charset="0"/>
                    <a:cs typeface="Verdana" charset="0"/>
                    <a:sym typeface="Verdana" charset="0"/>
                  </a:rPr>
                  <a:t>smaller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/>
                        <a:ea typeface="Verdana" charset="0"/>
                        <a:cs typeface="Verdana" charset="0"/>
                        <a:sym typeface="Verdana" charset="0"/>
                      </a:rPr>
                      <m:t>𝑝</m:t>
                    </m:r>
                  </m:oMath>
                </a14:m>
                <a:r>
                  <a:rPr lang="en-US" sz="2400" dirty="0">
                    <a:latin typeface="Verdana" charset="0"/>
                    <a:ea typeface="Verdana" charset="0"/>
                    <a:cs typeface="Verdana" charset="0"/>
                    <a:sym typeface="Verdana" charset="0"/>
                  </a:rPr>
                  <a:t>-value.</a:t>
                </a:r>
              </a:p>
              <a:p>
                <a:pPr marL="0" indent="0">
                  <a:buNone/>
                </a:pPr>
                <a:endParaRPr lang="en-US" sz="12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2400" dirty="0">
                    <a:latin typeface="Verdana" charset="0"/>
                    <a:ea typeface="Verdana" charset="0"/>
                    <a:cs typeface="Verdana" charset="0"/>
                    <a:sym typeface="Verdana" charset="0"/>
                  </a:rPr>
                  <a:t>The null hypothesis is rejected under a large value </a:t>
                </a:r>
                <a:r>
                  <a:rPr lang="en-US" sz="2400" dirty="0" smtClean="0">
                    <a:latin typeface="Verdana" charset="0"/>
                    <a:ea typeface="Verdana" charset="0"/>
                    <a:cs typeface="Verdana" charset="0"/>
                    <a:sym typeface="Verdana" charset="0"/>
                  </a:rPr>
                  <a:t>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Verdana" charset="0"/>
                            <a:cs typeface="Verdana" charset="0"/>
                            <a:sym typeface="Verdana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  <a:ea typeface="Verdana" charset="0"/>
                            <a:cs typeface="Verdana" charset="0"/>
                            <a:sym typeface="Verdana" charset="0"/>
                          </a:rPr>
                          <m:t>𝑆</m:t>
                        </m:r>
                      </m:e>
                      <m:sub>
                        <m:r>
                          <a:rPr lang="en-US" sz="2400" i="1">
                            <a:latin typeface="Cambria Math"/>
                            <a:ea typeface="Verdana" charset="0"/>
                            <a:cs typeface="Verdana" charset="0"/>
                            <a:sym typeface="Verdana" charset="0"/>
                          </a:rPr>
                          <m:t>𝑀𝐴𝑋</m:t>
                        </m:r>
                      </m:sub>
                    </m:sSub>
                    <m:r>
                      <a:rPr lang="en-US" sz="2400" i="1">
                        <a:latin typeface="Cambria Math"/>
                        <a:ea typeface="Verdana" charset="0"/>
                        <a:cs typeface="Verdana" charset="0"/>
                        <a:sym typeface="Verdana" charset="0"/>
                      </a:rPr>
                      <m:t>.</m:t>
                    </m:r>
                  </m:oMath>
                </a14:m>
                <a:endParaRPr lang="en-US" sz="2400" dirty="0">
                  <a:latin typeface="Verdana" charset="0"/>
                  <a:ea typeface="Verdana" charset="0"/>
                  <a:cs typeface="Verdana" charset="0"/>
                  <a:sym typeface="Verdana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159" t="-2381" r="-16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298712" y="2279373"/>
            <a:ext cx="1168657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628650" y="330404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098274" y="436378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328013" y="455646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2621086" y="53670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61252" y="2538908"/>
            <a:ext cx="1042794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557462" y="3411205"/>
            <a:ext cx="1056859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615190" y="453538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435098" y="515192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8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Two-Sample Tests </a:t>
            </a:r>
            <a:b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Right-Censored Observations</a:t>
            </a:r>
            <a:endParaRPr lang="en-US" sz="36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MIN3 test</a:t>
            </a: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298712" y="2279373"/>
            <a:ext cx="11686571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628650" y="330404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1098274" y="436378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5328013" y="455646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Rectangle 12"/>
          <p:cNvSpPr>
            <a:spLocks noChangeArrowheads="1"/>
          </p:cNvSpPr>
          <p:nvPr/>
        </p:nvSpPr>
        <p:spPr bwMode="auto">
          <a:xfrm>
            <a:off x="2621086" y="536704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61252" y="2538908"/>
            <a:ext cx="1042794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557462" y="3411205"/>
            <a:ext cx="1056859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615190" y="453538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435098" y="515192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7235958"/>
              </p:ext>
            </p:extLst>
          </p:nvPr>
        </p:nvGraphicFramePr>
        <p:xfrm>
          <a:off x="205409" y="2179385"/>
          <a:ext cx="6367669" cy="1642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4" name="Equation" r:id="rId4" imgW="3543120" imgH="914400" progId="Equation.DSMT4">
                  <p:embed/>
                </p:oleObj>
              </mc:Choice>
              <mc:Fallback>
                <p:oleObj name="Equation" r:id="rId4" imgW="354312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5409" y="2179385"/>
                        <a:ext cx="6367669" cy="16423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67544" y="4077072"/>
            <a:ext cx="31902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 test statistic is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6140131"/>
              </p:ext>
            </p:extLst>
          </p:nvPr>
        </p:nvGraphicFramePr>
        <p:xfrm>
          <a:off x="2440904" y="4581066"/>
          <a:ext cx="5132387" cy="608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5" name="Equation" r:id="rId6" imgW="2145960" imgH="253800" progId="Equation.DSMT4">
                  <p:embed/>
                </p:oleObj>
              </mc:Choice>
              <mc:Fallback>
                <p:oleObj name="Equation" r:id="rId6" imgW="21459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0904" y="4581066"/>
                        <a:ext cx="5132387" cy="608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435098" y="5345397"/>
                <a:ext cx="773679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The null hypothesis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is rejected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itchFamily="18" charset="0"/>
                          </a:rPr>
                          <m:t>𝑀𝐼𝑁</m:t>
                        </m:r>
                        <m:r>
                          <a:rPr lang="en-US" sz="2400" b="0" i="1" smtClean="0">
                            <a:latin typeface="Cambria Math"/>
                            <a:cs typeface="Times New Roman" pitchFamily="18" charset="0"/>
                          </a:rPr>
                          <m:t>3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&lt;</m:t>
                    </m:r>
                    <m:r>
                      <a:rPr lang="en-US" sz="2400" b="0" i="1" smtClean="0">
                        <a:latin typeface="Cambria Math"/>
                        <a:cs typeface="Times New Roman" pitchFamily="18" charset="0"/>
                      </a:rPr>
                      <m:t>𝑀</m:t>
                    </m:r>
                  </m:oMath>
                </a14:m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cs typeface="Times New Roman" pitchFamily="18" charset="0"/>
                      </a:rPr>
                      <m:t>𝑀</m:t>
                    </m:r>
                  </m:oMath>
                </a14:m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 is </a:t>
                </a:r>
              </a:p>
              <a:p>
                <a:r>
                  <a:rPr lang="en-US" sz="2400" dirty="0" smtClean="0">
                    <a:latin typeface="Times New Roman" pitchFamily="18" charset="0"/>
                    <a:cs typeface="Times New Roman" pitchFamily="18" charset="0"/>
                  </a:rPr>
                  <a:t>a some positive value.</a:t>
                </a:r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098" y="5345397"/>
                <a:ext cx="7736798" cy="830997"/>
              </a:xfrm>
              <a:prstGeom prst="rect">
                <a:avLst/>
              </a:prstGeom>
              <a:blipFill rotWithShape="0">
                <a:blip r:embed="rId8"/>
                <a:stretch>
                  <a:fillRect l="-1181" t="-5882" r="-236" b="-161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54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2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ru-RU" sz="42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Problem statement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Two-sample tests for right-censored observations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of convergence rate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Simulation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 test power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53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39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275" y="1213998"/>
            <a:ext cx="7653626" cy="500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Kolmogorov’s distance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306383691"/>
              </p:ext>
            </p:extLst>
          </p:nvPr>
        </p:nvGraphicFramePr>
        <p:xfrm>
          <a:off x="4286200" y="4418586"/>
          <a:ext cx="4392488" cy="757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30" name="Equation" r:id="rId6" imgW="1917360" imgH="330120" progId="Equation.DSMT4">
                  <p:embed/>
                </p:oleObj>
              </mc:Choice>
              <mc:Fallback>
                <p:oleObj name="Equation" r:id="rId6" imgW="1917360" imgH="33012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00" y="4418586"/>
                        <a:ext cx="4392488" cy="7573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7444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of </a:t>
            </a:r>
            <a:r>
              <a:rPr lang="en-US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survival curves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of two survival curves is not a new problem today as it has occurred in the biomedical researches and reliability theory for years. </a:t>
            </a:r>
          </a:p>
          <a:p>
            <a:pPr algn="just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</a:t>
            </a:r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survival data analysis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it is a comparison of the drug effectiveness on two groups of patients  and this may be the comparison of two different drugs.</a:t>
            </a:r>
          </a:p>
          <a:p>
            <a:pPr algn="just"/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it may be the comparison of different doses of one drug, and perhaps such experiments, when one group of cases is not given any medicines.</a:t>
            </a:r>
          </a:p>
          <a:p>
            <a:pPr algn="just"/>
            <a:r>
              <a:rPr lang="en-US" u="sng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reliability theory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it is a comparison of two groups of parts for reliability, when it is necessary to determine whether the new model or modification of any component is safer then its predecessor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66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02" y="1490228"/>
            <a:ext cx="7254395" cy="460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</a:t>
            </a:r>
            <a:br>
              <a:rPr lang="en-US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convergence rate ratio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17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pPr algn="r"/>
                <a:r>
                  <a:rPr lang="en-US" sz="3800" b="1" dirty="0" smtClean="0">
                    <a:solidFill>
                      <a:srgbClr val="73223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Minimal sample sizes </a:t>
                </a:r>
                <a:br>
                  <a:rPr lang="en-US" sz="3800" b="1" dirty="0" smtClean="0">
                    <a:solidFill>
                      <a:srgbClr val="73223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US" sz="3800" b="1" dirty="0" smtClean="0">
                    <a:solidFill>
                      <a:srgbClr val="73223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providing</a:t>
                </a:r>
                <a:r>
                  <a:rPr lang="ru-RU" sz="3800" b="1" dirty="0" smtClean="0">
                    <a:solidFill>
                      <a:srgbClr val="732235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800" b="1" i="1" smtClean="0">
                            <a:solidFill>
                              <a:srgbClr val="732235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3800" b="1" i="1" smtClean="0">
                            <a:solidFill>
                              <a:srgbClr val="732235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𝑫</m:t>
                        </m:r>
                      </m:e>
                      <m:sub>
                        <m:r>
                          <a:rPr lang="en-US" sz="3800" b="1" i="1" smtClean="0">
                            <a:solidFill>
                              <a:srgbClr val="732235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𝒏</m:t>
                        </m:r>
                        <m:r>
                          <a:rPr lang="en-US" sz="3800" b="1" i="1" smtClean="0">
                            <a:solidFill>
                              <a:srgbClr val="732235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sz="3800" b="1" i="1" smtClean="0">
                            <a:solidFill>
                              <a:srgbClr val="732235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𝑵</m:t>
                        </m:r>
                      </m:sub>
                    </m:sSub>
                    <m:r>
                      <a:rPr lang="en-US" sz="3800" b="1" i="1" smtClean="0">
                        <a:solidFill>
                          <a:srgbClr val="73223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≤</m:t>
                    </m:r>
                    <m:r>
                      <a:rPr lang="en-US" sz="3800" b="1" i="1" smtClean="0">
                        <a:solidFill>
                          <a:srgbClr val="73223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𝟎</m:t>
                    </m:r>
                    <m:r>
                      <a:rPr lang="en-US" sz="3800" b="1" i="1" smtClean="0">
                        <a:solidFill>
                          <a:srgbClr val="73223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  <m:r>
                      <a:rPr lang="en-US" sz="3800" b="1" i="1" smtClean="0">
                        <a:solidFill>
                          <a:srgbClr val="732235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𝟎𝟏</m:t>
                    </m:r>
                  </m:oMath>
                </a14:m>
                <a:endParaRPr lang="ru-RU" sz="3800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4"/>
                <a:stretch>
                  <a:fillRect t="-5991" r="-4173" b="-101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Прямая соединительная линия 5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7944407"/>
                  </p:ext>
                </p:extLst>
              </p:nvPr>
            </p:nvGraphicFramePr>
            <p:xfrm>
              <a:off x="1179443" y="2737612"/>
              <a:ext cx="7005174" cy="341376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780032"/>
                    <a:gridCol w="870857"/>
                    <a:gridCol w="870857"/>
                    <a:gridCol w="870857"/>
                    <a:gridCol w="870857"/>
                    <a:gridCol w="870857"/>
                    <a:gridCol w="870857"/>
                  </a:tblGrid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kern="1200" dirty="0" smtClean="0">
                              <a:solidFill>
                                <a:schemeClr val="lt1"/>
                              </a:solidFill>
                              <a:latin typeface="Adobe Caslon Pro" panose="0205050205050A020403" pitchFamily="18" charset="0"/>
                              <a:ea typeface="+mn-ea"/>
                              <a:cs typeface="+mn-cs"/>
                            </a:rPr>
                            <a:t>Test statistics</a:t>
                          </a:r>
                          <a:endParaRPr lang="ru-RU" sz="2200" b="1" kern="1200" dirty="0">
                            <a:solidFill>
                              <a:schemeClr val="lt1"/>
                            </a:solidFill>
                            <a:latin typeface="Adobe Caslon Pro" panose="0205050205050A020403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gridSpan="6"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Censored rate </a:t>
                          </a:r>
                          <a14:m>
                            <m:oMath xmlns:m="http://schemas.openxmlformats.org/officeDocument/2006/math">
                              <m:r>
                                <a:rPr lang="en-US" sz="22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US" sz="2200" b="1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2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d>
                                <m:dPr>
                                  <m:ctrlPr>
                                    <a:rPr lang="en-US" sz="2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2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200" b="1" i="1" smtClean="0">
                                          <a:latin typeface="Cambria Math" panose="02040503050406030204" pitchFamily="18" charset="0"/>
                                        </a:rPr>
                                        <m:t>𝑻</m:t>
                                      </m:r>
                                    </m:e>
                                    <m:sub>
                                      <m:r>
                                        <a:rPr lang="en-US" sz="2200" b="1" i="1" smtClean="0">
                                          <a:latin typeface="Cambria Math" panose="02040503050406030204" pitchFamily="18" charset="0"/>
                                        </a:rPr>
                                        <m:t>𝟏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2200" b="1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2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US" sz="2200" b="1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2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b="1" i="1" smtClean="0">
                                      <a:latin typeface="Cambria Math" panose="02040503050406030204" pitchFamily="18" charset="0"/>
                                    </a:rPr>
                                    <m:t>𝑻</m:t>
                                  </m:r>
                                </m:e>
                                <m:sub>
                                  <m:r>
                                    <a:rPr lang="en-US" sz="22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</m:sSub>
                              <m:r>
                                <a:rPr lang="en-US" sz="2200" b="1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ru-RU" sz="22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dirty="0" smtClean="0">
                              <a:latin typeface="Adobe Caslon Pro" panose="0205050205050A020403" pitchFamily="18" charset="0"/>
                            </a:rPr>
                            <a:t>0%</a:t>
                          </a:r>
                          <a:endParaRPr lang="ru-RU" sz="2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dirty="0" smtClean="0">
                              <a:latin typeface="Adobe Caslon Pro" panose="0205050205050A020403" pitchFamily="18" charset="0"/>
                            </a:rPr>
                            <a:t>10%</a:t>
                          </a:r>
                          <a:endParaRPr lang="ru-RU" sz="2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dirty="0" smtClean="0">
                              <a:latin typeface="Adobe Caslon Pro" panose="0205050205050A020403" pitchFamily="18" charset="0"/>
                            </a:rPr>
                            <a:t>20%</a:t>
                          </a:r>
                          <a:endParaRPr lang="ru-RU" sz="2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dirty="0" smtClean="0">
                              <a:latin typeface="Adobe Caslon Pro" panose="0205050205050A020403" pitchFamily="18" charset="0"/>
                            </a:rPr>
                            <a:t>30%</a:t>
                          </a:r>
                          <a:endParaRPr lang="ru-RU" sz="2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dirty="0" smtClean="0">
                              <a:latin typeface="Adobe Caslon Pro" panose="0205050205050A020403" pitchFamily="18" charset="0"/>
                            </a:rPr>
                            <a:t>40%</a:t>
                          </a:r>
                          <a:endParaRPr lang="ru-RU" sz="2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dirty="0" smtClean="0">
                              <a:latin typeface="Adobe Caslon Pro" panose="0205050205050A020403" pitchFamily="18" charset="0"/>
                            </a:rPr>
                            <a:t>50%</a:t>
                          </a:r>
                          <a:endParaRPr lang="ru-RU" sz="2200" b="1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Gehan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16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11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12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14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18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22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Peto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16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9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8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7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7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8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Log-rank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15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14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12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11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10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10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Cox-Mantel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14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12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11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10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10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10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BN GPH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170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156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151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151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147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149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BN SCE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89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87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87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87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92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98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07944407"/>
                  </p:ext>
                </p:extLst>
              </p:nvPr>
            </p:nvGraphicFramePr>
            <p:xfrm>
              <a:off x="1179443" y="2737612"/>
              <a:ext cx="7005174" cy="341376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780032"/>
                    <a:gridCol w="870857"/>
                    <a:gridCol w="870857"/>
                    <a:gridCol w="870857"/>
                    <a:gridCol w="870857"/>
                    <a:gridCol w="870857"/>
                    <a:gridCol w="870857"/>
                  </a:tblGrid>
                  <a:tr h="42672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kern="1200" dirty="0" smtClean="0">
                              <a:solidFill>
                                <a:schemeClr val="lt1"/>
                              </a:solidFill>
                              <a:latin typeface="Adobe Caslon Pro" panose="0205050205050A020403" pitchFamily="18" charset="0"/>
                              <a:ea typeface="+mn-ea"/>
                              <a:cs typeface="+mn-cs"/>
                            </a:rPr>
                            <a:t>Test statistics</a:t>
                          </a:r>
                          <a:endParaRPr lang="ru-RU" sz="2200" b="1" kern="1200" dirty="0">
                            <a:solidFill>
                              <a:schemeClr val="lt1"/>
                            </a:solidFill>
                            <a:latin typeface="Adobe Caslon Pro" panose="0205050205050A020403" pitchFamily="18" charset="0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 gridSpan="6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34149" t="-4286" r="-466" b="-73571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42672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dirty="0" smtClean="0">
                              <a:latin typeface="Adobe Caslon Pro" panose="0205050205050A020403" pitchFamily="18" charset="0"/>
                            </a:rPr>
                            <a:t>0%</a:t>
                          </a:r>
                          <a:endParaRPr lang="ru-RU" sz="2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dirty="0" smtClean="0">
                              <a:latin typeface="Adobe Caslon Pro" panose="0205050205050A020403" pitchFamily="18" charset="0"/>
                            </a:rPr>
                            <a:t>10%</a:t>
                          </a:r>
                          <a:endParaRPr lang="ru-RU" sz="2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dirty="0" smtClean="0">
                              <a:latin typeface="Adobe Caslon Pro" panose="0205050205050A020403" pitchFamily="18" charset="0"/>
                            </a:rPr>
                            <a:t>20%</a:t>
                          </a:r>
                          <a:endParaRPr lang="ru-RU" sz="2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dirty="0" smtClean="0">
                              <a:latin typeface="Adobe Caslon Pro" panose="0205050205050A020403" pitchFamily="18" charset="0"/>
                            </a:rPr>
                            <a:t>30%</a:t>
                          </a:r>
                          <a:endParaRPr lang="ru-RU" sz="2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dirty="0" smtClean="0">
                              <a:latin typeface="Adobe Caslon Pro" panose="0205050205050A020403" pitchFamily="18" charset="0"/>
                            </a:rPr>
                            <a:t>40%</a:t>
                          </a:r>
                          <a:endParaRPr lang="ru-RU" sz="2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b="1" dirty="0" smtClean="0">
                              <a:latin typeface="Adobe Caslon Pro" panose="0205050205050A020403" pitchFamily="18" charset="0"/>
                            </a:rPr>
                            <a:t>50%</a:t>
                          </a:r>
                          <a:endParaRPr lang="ru-RU" sz="2200" b="1" dirty="0"/>
                        </a:p>
                      </a:txBody>
                      <a:tcPr anchor="ctr"/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Gehan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16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11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12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14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18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22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Peto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16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9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8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7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7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8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Log-rank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15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14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12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11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10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10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Cox-Mantel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14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12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11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10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10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10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BN GPH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170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156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151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151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147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149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BN SCE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89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87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87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87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92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>
                              <a:latin typeface="Adobe Caslon Pro" panose="0205050205050A020403" pitchFamily="18" charset="0"/>
                            </a:rPr>
                            <a:t>98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8" name="Объект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053855806"/>
              </p:ext>
            </p:extLst>
          </p:nvPr>
        </p:nvGraphicFramePr>
        <p:xfrm>
          <a:off x="409575" y="1552032"/>
          <a:ext cx="6428547" cy="1193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69" name="Equation" r:id="rId6" imgW="3555720" imgH="660240" progId="Equation.DSMT4">
                  <p:embed/>
                </p:oleObj>
              </mc:Choice>
              <mc:Fallback>
                <p:oleObj name="Equation" r:id="rId6" imgW="3555720" imgH="66024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75" y="1552032"/>
                        <a:ext cx="6428547" cy="119309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449548181"/>
              </p:ext>
            </p:extLst>
          </p:nvPr>
        </p:nvGraphicFramePr>
        <p:xfrm>
          <a:off x="4810330" y="1670949"/>
          <a:ext cx="3432175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0" name="Equation" r:id="rId8" imgW="1803240" imgH="228600" progId="Equation.DSMT4">
                  <p:embed/>
                </p:oleObj>
              </mc:Choice>
              <mc:Fallback>
                <p:oleObj name="Equation" r:id="rId8" imgW="1803240" imgH="2286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0330" y="1670949"/>
                        <a:ext cx="3432175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731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2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ru-RU" sz="42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Problem statement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Two-sample tests for right-censored observations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Simulation of convergence rate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test power</a:t>
            </a:r>
            <a:endParaRPr lang="en-US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27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2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Types of Alternative Hypotheses</a:t>
            </a:r>
            <a:endParaRPr lang="ru-RU" sz="42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70312423"/>
                  </p:ext>
                </p:extLst>
              </p:nvPr>
            </p:nvGraphicFramePr>
            <p:xfrm>
              <a:off x="205407" y="1690689"/>
              <a:ext cx="8647044" cy="405384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928193"/>
                    <a:gridCol w="2173357"/>
                    <a:gridCol w="2252869"/>
                    <a:gridCol w="2292625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Count of intersections between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smtClean="0"/>
                                  </m:ctrlPr>
                                </m:sSubPr>
                                <m:e>
                                  <m:r>
                                    <a:rPr lang="en-US" sz="2200" smtClean="0"/>
                                    <m:t>𝑺</m:t>
                                  </m:r>
                                </m:e>
                                <m:sub>
                                  <m:r>
                                    <a:rPr lang="en-US" sz="2200" smtClean="0"/>
                                    <m:t>𝟏</m:t>
                                  </m:r>
                                </m:sub>
                              </m:sSub>
                              <m:r>
                                <a:rPr lang="en-US" sz="2200" smtClean="0"/>
                                <m:t>(</m:t>
                              </m:r>
                              <m:r>
                                <a:rPr lang="en-US" sz="2200" smtClean="0"/>
                                <m:t>𝒕</m:t>
                              </m:r>
                              <m:r>
                                <a:rPr lang="en-US" sz="2200" smtClean="0"/>
                                <m:t>)</m:t>
                              </m:r>
                            </m:oMath>
                          </a14:m>
                          <a:r>
                            <a:rPr lang="en-US" sz="2200" dirty="0" smtClean="0"/>
                            <a:t> and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200" smtClean="0"/>
                                  </m:ctrlPr>
                                </m:sSubPr>
                                <m:e>
                                  <m:r>
                                    <a:rPr lang="en-US" sz="2200" smtClean="0"/>
                                    <m:t>𝑺</m:t>
                                  </m:r>
                                </m:e>
                                <m:sub>
                                  <m:r>
                                    <a:rPr lang="en-US" sz="2200" smtClean="0"/>
                                    <m:t>𝟐</m:t>
                                  </m:r>
                                </m:sub>
                              </m:sSub>
                              <m:r>
                                <a:rPr lang="en-US" sz="2200" smtClean="0"/>
                                <m:t>(</m:t>
                              </m:r>
                              <m:r>
                                <a:rPr lang="en-US" sz="2200" smtClean="0"/>
                                <m:t>𝒕</m:t>
                              </m:r>
                              <m:r>
                                <a:rPr lang="en-US" sz="2200" smtClean="0"/>
                                <m:t>)</m:t>
                              </m:r>
                            </m:oMath>
                          </a14:m>
                          <a:endParaRPr lang="ru-RU" sz="2200" dirty="0"/>
                        </a:p>
                      </a:txBody>
                      <a:tcPr anchor="ctr"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Types of alternative hypotheses</a:t>
                          </a:r>
                          <a:endParaRPr lang="ru-RU" sz="22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ru-RU" sz="2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ru-RU" sz="24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600" dirty="0" smtClean="0"/>
                            <a:t>0</a:t>
                          </a:r>
                          <a:endParaRPr lang="ru-RU" sz="2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Difference in</a:t>
                          </a:r>
                        </a:p>
                        <a:p>
                          <a:pPr algn="ctr"/>
                          <a:r>
                            <a:rPr lang="en-US" sz="2200" b="1" i="1" u="sng" dirty="0" smtClean="0">
                              <a:solidFill>
                                <a:srgbClr val="C00000"/>
                              </a:solidFill>
                            </a:rPr>
                            <a:t>early</a:t>
                          </a:r>
                          <a:r>
                            <a:rPr lang="en-US" sz="2200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US" sz="2200" dirty="0" smtClean="0"/>
                            <a:t>time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Difference in</a:t>
                          </a:r>
                        </a:p>
                        <a:p>
                          <a:pPr algn="ctr"/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middle</a:t>
                          </a:r>
                          <a:r>
                            <a:rPr lang="en-US" sz="2200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US" sz="2200" dirty="0" smtClean="0"/>
                            <a:t>time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Difference in</a:t>
                          </a:r>
                        </a:p>
                        <a:p>
                          <a:pPr algn="ctr"/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late</a:t>
                          </a:r>
                          <a:r>
                            <a:rPr lang="en-US" sz="2200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US" sz="2200" dirty="0" smtClean="0"/>
                            <a:t>time</a:t>
                          </a:r>
                          <a:endParaRPr lang="ru-RU" sz="2200" dirty="0" smtClean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600" dirty="0" smtClean="0"/>
                            <a:t>1</a:t>
                          </a:r>
                          <a:endParaRPr lang="ru-RU" sz="2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Intersection</a:t>
                          </a:r>
                        </a:p>
                        <a:p>
                          <a:pPr algn="ctr"/>
                          <a:r>
                            <a:rPr lang="en-US" sz="2200" dirty="0" smtClean="0"/>
                            <a:t>in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early</a:t>
                          </a:r>
                          <a:r>
                            <a:rPr lang="en-US" sz="2200" dirty="0" smtClean="0"/>
                            <a:t> time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Intersection</a:t>
                          </a:r>
                        </a:p>
                        <a:p>
                          <a:pPr algn="ctr"/>
                          <a:r>
                            <a:rPr lang="en-US" sz="2200" dirty="0" smtClean="0"/>
                            <a:t>in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middle</a:t>
                          </a:r>
                          <a:r>
                            <a:rPr lang="en-US" sz="2200" dirty="0" smtClean="0"/>
                            <a:t> time</a:t>
                          </a:r>
                          <a:endParaRPr lang="ru-RU" sz="2200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Intersection</a:t>
                          </a:r>
                        </a:p>
                        <a:p>
                          <a:pPr algn="ctr"/>
                          <a:r>
                            <a:rPr lang="en-US" sz="2200" dirty="0" smtClean="0"/>
                            <a:t>in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late</a:t>
                          </a:r>
                          <a:r>
                            <a:rPr lang="en-US" sz="2200" dirty="0" smtClean="0"/>
                            <a:t> time</a:t>
                          </a:r>
                          <a:endParaRPr lang="ru-RU" sz="2200" dirty="0" smtClean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600" dirty="0" smtClean="0"/>
                            <a:t>2</a:t>
                          </a:r>
                          <a:endParaRPr lang="ru-RU" sz="2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Intersections in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early</a:t>
                          </a:r>
                          <a:r>
                            <a:rPr lang="en-US" sz="2200" dirty="0" smtClean="0"/>
                            <a:t> and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middle</a:t>
                          </a:r>
                          <a:r>
                            <a:rPr lang="en-US" sz="2200" u="sng" dirty="0" smtClean="0"/>
                            <a:t> </a:t>
                          </a:r>
                          <a:r>
                            <a:rPr lang="en-US" sz="2200" dirty="0" smtClean="0"/>
                            <a:t>times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/>
                            <a:t>Intersections in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early</a:t>
                          </a:r>
                          <a:r>
                            <a:rPr lang="en-US" sz="2200" dirty="0" smtClean="0"/>
                            <a:t> and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late</a:t>
                          </a:r>
                          <a:r>
                            <a:rPr lang="en-US" sz="2200" dirty="0" smtClean="0"/>
                            <a:t> times</a:t>
                          </a:r>
                          <a:endParaRPr lang="ru-RU" sz="2200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/>
                            <a:t>Intersections in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middle</a:t>
                          </a:r>
                          <a:r>
                            <a:rPr lang="en-US" sz="2200" u="sng" dirty="0" smtClean="0"/>
                            <a:t> </a:t>
                          </a:r>
                          <a:r>
                            <a:rPr lang="en-US" sz="2200" dirty="0" smtClean="0"/>
                            <a:t>and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late</a:t>
                          </a:r>
                          <a:r>
                            <a:rPr lang="en-US" sz="2200" u="sng" dirty="0" smtClean="0"/>
                            <a:t> </a:t>
                          </a:r>
                          <a:r>
                            <a:rPr lang="en-US" sz="2200" dirty="0" smtClean="0"/>
                            <a:t>times</a:t>
                          </a:r>
                          <a:endParaRPr lang="ru-RU" sz="2200" dirty="0" smtClean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70312423"/>
                  </p:ext>
                </p:extLst>
              </p:nvPr>
            </p:nvGraphicFramePr>
            <p:xfrm>
              <a:off x="205407" y="1690689"/>
              <a:ext cx="8647044" cy="405384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928193"/>
                    <a:gridCol w="2173357"/>
                    <a:gridCol w="2252869"/>
                    <a:gridCol w="2292625"/>
                  </a:tblGrid>
                  <a:tr h="14325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15" t="-2553" r="-349211" b="-191915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Types of alternative hypotheses</a:t>
                          </a:r>
                          <a:endParaRPr lang="ru-RU" sz="22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ru-RU" sz="24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ru-RU" sz="2400" dirty="0"/>
                        </a:p>
                      </a:txBody>
                      <a:tcPr anchor="ctr"/>
                    </a:tc>
                  </a:tr>
                  <a:tr h="76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600" dirty="0" smtClean="0"/>
                            <a:t>0</a:t>
                          </a:r>
                          <a:endParaRPr lang="ru-RU" sz="2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Difference in</a:t>
                          </a:r>
                        </a:p>
                        <a:p>
                          <a:pPr algn="ctr"/>
                          <a:r>
                            <a:rPr lang="en-US" sz="2200" b="1" i="1" u="sng" dirty="0" smtClean="0">
                              <a:solidFill>
                                <a:srgbClr val="C00000"/>
                              </a:solidFill>
                            </a:rPr>
                            <a:t>early</a:t>
                          </a:r>
                          <a:r>
                            <a:rPr lang="en-US" sz="2200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US" sz="2200" dirty="0" smtClean="0"/>
                            <a:t>time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Difference in</a:t>
                          </a:r>
                        </a:p>
                        <a:p>
                          <a:pPr algn="ctr"/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middle</a:t>
                          </a:r>
                          <a:r>
                            <a:rPr lang="en-US" sz="2200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US" sz="2200" dirty="0" smtClean="0"/>
                            <a:t>time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Difference in</a:t>
                          </a:r>
                        </a:p>
                        <a:p>
                          <a:pPr algn="ctr"/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late</a:t>
                          </a:r>
                          <a:r>
                            <a:rPr lang="en-US" sz="2200" dirty="0" smtClean="0">
                              <a:solidFill>
                                <a:srgbClr val="C00000"/>
                              </a:solidFill>
                            </a:rPr>
                            <a:t> </a:t>
                          </a:r>
                          <a:r>
                            <a:rPr lang="en-US" sz="2200" dirty="0" smtClean="0"/>
                            <a:t>time</a:t>
                          </a:r>
                          <a:endParaRPr lang="ru-RU" sz="2200" dirty="0" smtClean="0"/>
                        </a:p>
                      </a:txBody>
                      <a:tcPr anchor="ctr"/>
                    </a:tc>
                  </a:tr>
                  <a:tr h="762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600" dirty="0" smtClean="0"/>
                            <a:t>1</a:t>
                          </a:r>
                          <a:endParaRPr lang="ru-RU" sz="2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Intersection</a:t>
                          </a:r>
                        </a:p>
                        <a:p>
                          <a:pPr algn="ctr"/>
                          <a:r>
                            <a:rPr lang="en-US" sz="2200" dirty="0" smtClean="0"/>
                            <a:t>in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early</a:t>
                          </a:r>
                          <a:r>
                            <a:rPr lang="en-US" sz="2200" dirty="0" smtClean="0"/>
                            <a:t> time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Intersection</a:t>
                          </a:r>
                        </a:p>
                        <a:p>
                          <a:pPr algn="ctr"/>
                          <a:r>
                            <a:rPr lang="en-US" sz="2200" dirty="0" smtClean="0"/>
                            <a:t>in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middle</a:t>
                          </a:r>
                          <a:r>
                            <a:rPr lang="en-US" sz="2200" dirty="0" smtClean="0"/>
                            <a:t> time</a:t>
                          </a:r>
                          <a:endParaRPr lang="ru-RU" sz="2200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Intersection</a:t>
                          </a:r>
                        </a:p>
                        <a:p>
                          <a:pPr algn="ctr"/>
                          <a:r>
                            <a:rPr lang="en-US" sz="2200" dirty="0" smtClean="0"/>
                            <a:t>in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late</a:t>
                          </a:r>
                          <a:r>
                            <a:rPr lang="en-US" sz="2200" dirty="0" smtClean="0"/>
                            <a:t> time</a:t>
                          </a:r>
                          <a:endParaRPr lang="ru-RU" sz="2200" dirty="0" smtClean="0"/>
                        </a:p>
                      </a:txBody>
                      <a:tcPr anchor="ctr"/>
                    </a:tc>
                  </a:tr>
                  <a:tr h="1097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600" dirty="0" smtClean="0"/>
                            <a:t>2</a:t>
                          </a:r>
                          <a:endParaRPr lang="ru-RU" sz="2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Intersections in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early</a:t>
                          </a:r>
                          <a:r>
                            <a:rPr lang="en-US" sz="2200" dirty="0" smtClean="0"/>
                            <a:t> and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middle</a:t>
                          </a:r>
                          <a:r>
                            <a:rPr lang="en-US" sz="2200" u="sng" dirty="0" smtClean="0"/>
                            <a:t> </a:t>
                          </a:r>
                          <a:r>
                            <a:rPr lang="en-US" sz="2200" dirty="0" smtClean="0"/>
                            <a:t>times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/>
                            <a:t>Intersections in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early</a:t>
                          </a:r>
                          <a:r>
                            <a:rPr lang="en-US" sz="2200" dirty="0" smtClean="0"/>
                            <a:t> and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late</a:t>
                          </a:r>
                          <a:r>
                            <a:rPr lang="en-US" sz="2200" dirty="0" smtClean="0"/>
                            <a:t> times</a:t>
                          </a:r>
                          <a:endParaRPr lang="ru-RU" sz="2200" dirty="0" smtClean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2200" dirty="0" smtClean="0"/>
                            <a:t>Intersections in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middle</a:t>
                          </a:r>
                          <a:r>
                            <a:rPr lang="en-US" sz="2200" u="sng" dirty="0" smtClean="0"/>
                            <a:t> </a:t>
                          </a:r>
                          <a:r>
                            <a:rPr lang="en-US" sz="2200" dirty="0" smtClean="0"/>
                            <a:t>and </a:t>
                          </a:r>
                          <a:r>
                            <a:rPr lang="en-US" sz="2200" b="1" i="1" u="sng" kern="1200" dirty="0" smtClean="0">
                              <a:solidFill>
                                <a:srgbClr val="C00000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late</a:t>
                          </a:r>
                          <a:r>
                            <a:rPr lang="en-US" sz="2200" u="sng" dirty="0" smtClean="0"/>
                            <a:t> </a:t>
                          </a:r>
                          <a:r>
                            <a:rPr lang="en-US" sz="2200" dirty="0" smtClean="0"/>
                            <a:t>times</a:t>
                          </a:r>
                          <a:endParaRPr lang="ru-RU" sz="2200" dirty="0" smtClean="0"/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8483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677" y="106016"/>
            <a:ext cx="6187005" cy="608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95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2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Savage </a:t>
            </a:r>
            <a:r>
              <a:rPr lang="en-US" sz="4200" b="1" dirty="0" err="1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MinMax</a:t>
            </a:r>
            <a:r>
              <a:rPr lang="en-US" sz="42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test</a:t>
            </a:r>
            <a:endParaRPr lang="ru-RU" sz="42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37322" y="1428057"/>
                <a:ext cx="8078028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 Savage test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𝑺𝑽</m:t>
                    </m:r>
                  </m:oMath>
                </a14:m>
                <a:r>
                  <a:rPr lang="en-US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is a test for decision-making in decision theory. The main idea of the test is a minimization of “regrets”.</a:t>
                </a:r>
                <a:endParaRPr lang="ru-RU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7322" y="1428057"/>
                <a:ext cx="8078028" cy="4351338"/>
              </a:xfrm>
              <a:blipFill rotWithShape="0">
                <a:blip r:embed="rId3"/>
                <a:stretch>
                  <a:fillRect l="-1208" t="-1821" r="-21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3582575"/>
                  </p:ext>
                </p:extLst>
              </p:nvPr>
            </p:nvGraphicFramePr>
            <p:xfrm>
              <a:off x="477074" y="2480715"/>
              <a:ext cx="8346867" cy="298704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675075"/>
                    <a:gridCol w="1028371"/>
                    <a:gridCol w="1046921"/>
                    <a:gridCol w="1139687"/>
                    <a:gridCol w="3456813"/>
                  </a:tblGrid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Two-sample test</a:t>
                          </a:r>
                          <a:endParaRPr lang="ru-RU" sz="2200" dirty="0"/>
                        </a:p>
                      </a:txBody>
                      <a:tcPr anchor="ctr"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Alternative hypotheses</a:t>
                          </a:r>
                          <a:endParaRPr lang="ru-RU" sz="22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MAX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200" smtClean="0"/>
                                    </m:ctrlPr>
                                  </m:sSubPr>
                                  <m:e>
                                    <m:r>
                                      <a:rPr lang="en-US" sz="2200" smtClean="0"/>
                                      <m:t>𝑯</m:t>
                                    </m:r>
                                  </m:e>
                                  <m:sub>
                                    <m:r>
                                      <a:rPr lang="en-US" sz="2200" smtClean="0"/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…</a:t>
                          </a:r>
                          <a:endParaRPr lang="ru-RU" sz="2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200" smtClean="0"/>
                                    </m:ctrlPr>
                                  </m:sSubPr>
                                  <m:e>
                                    <m:r>
                                      <a:rPr lang="en-US" sz="2200" smtClean="0"/>
                                      <m:t>𝑯</m:t>
                                    </m:r>
                                  </m:e>
                                  <m:sub>
                                    <m:r>
                                      <a:rPr lang="en-US" sz="2200" smtClean="0"/>
                                      <m:t>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200" b="1" dirty="0"/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Test 1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200" smtClean="0"/>
                                    </m:ctrlPr>
                                  </m:sSubPr>
                                  <m:e>
                                    <m:r>
                                      <a:rPr lang="en-US" sz="2200" smtClean="0"/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200" smtClean="0"/>
                                      <m:t>1</m:t>
                                    </m:r>
                                    <m:r>
                                      <a:rPr lang="en-US" sz="2200" smtClean="0"/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200" smtClean="0"/>
                                    </m:ctrlPr>
                                  </m:sSubPr>
                                  <m:e>
                                    <m:r>
                                      <a:rPr lang="en-US" sz="2200" smtClean="0"/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200" smtClean="0"/>
                                      <m:t>1</m:t>
                                    </m:r>
                                    <m:r>
                                      <a:rPr lang="en-US" sz="2200" smtClean="0"/>
                                      <m:t>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200" smtClean="0"/>
                                    </m:ctrlPr>
                                  </m:sSubPr>
                                  <m:e>
                                    <m:r>
                                      <a:rPr lang="en-US" sz="2200" smtClean="0"/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200" smtClean="0"/>
                                      <m:t>1</m:t>
                                    </m:r>
                                  </m:sub>
                                </m:sSub>
                                <m:r>
                                  <a:rPr lang="en-US" sz="2200" smtClean="0"/>
                                  <m:t>=</m:t>
                                </m:r>
                                <m:r>
                                  <a:rPr lang="en-US" sz="2200" smtClean="0"/>
                                  <m:t>𝑚𝑎𝑥</m:t>
                                </m:r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200" smtClean="0"/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200" smtClean="0"/>
                                        </m:ctrlPr>
                                      </m:sSubPr>
                                      <m:e>
                                        <m:r>
                                          <a:rPr lang="en-US" sz="2200" smtClean="0"/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en-US" sz="2200" smtClean="0"/>
                                          <m:t>11</m:t>
                                        </m:r>
                                      </m:sub>
                                    </m:sSub>
                                    <m:r>
                                      <a:rPr lang="en-US" sz="2200" smtClean="0"/>
                                      <m:t>,…,</m:t>
                                    </m:r>
                                    <m:sSub>
                                      <m:sSubPr>
                                        <m:ctrlPr>
                                          <a:rPr lang="en-US" sz="2200" smtClean="0"/>
                                        </m:ctrlPr>
                                      </m:sSubPr>
                                      <m:e>
                                        <m:r>
                                          <a:rPr lang="en-US" sz="2200" smtClean="0"/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en-US" sz="2200" smtClean="0"/>
                                          <m:t>1</m:t>
                                        </m:r>
                                        <m:r>
                                          <a:rPr lang="en-US" sz="2200" smtClean="0"/>
                                          <m:t>𝑚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ru-RU" sz="22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Test 2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200" smtClean="0"/>
                                    </m:ctrlPr>
                                  </m:sSubPr>
                                  <m:e>
                                    <m:r>
                                      <a:rPr lang="en-US" sz="2200" smtClean="0"/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200" smtClean="0"/>
                                      <m:t>2</m:t>
                                    </m:r>
                                    <m:r>
                                      <a:rPr lang="en-US" sz="2200" smtClean="0"/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200" smtClean="0"/>
                                    </m:ctrlPr>
                                  </m:sSubPr>
                                  <m:e>
                                    <m:r>
                                      <a:rPr lang="en-US" sz="2200" smtClean="0"/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200" smtClean="0"/>
                                      <m:t>2</m:t>
                                    </m:r>
                                    <m:r>
                                      <a:rPr lang="en-US" sz="2200" smtClean="0"/>
                                      <m:t>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200" smtClean="0"/>
                                    </m:ctrlPr>
                                  </m:sSubPr>
                                  <m:e>
                                    <m:r>
                                      <a:rPr lang="en-US" sz="2200" smtClean="0"/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200" smtClean="0"/>
                                      <m:t>2</m:t>
                                    </m:r>
                                  </m:sub>
                                </m:sSub>
                                <m:r>
                                  <a:rPr lang="en-US" sz="2200" smtClean="0"/>
                                  <m:t>=</m:t>
                                </m:r>
                                <m:r>
                                  <a:rPr lang="en-US" sz="2200" smtClean="0"/>
                                  <m:t>𝑚𝑎𝑥</m:t>
                                </m:r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200" smtClean="0"/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200" smtClean="0"/>
                                        </m:ctrlPr>
                                      </m:sSubPr>
                                      <m:e>
                                        <m:r>
                                          <a:rPr lang="en-US" sz="2200" smtClean="0"/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en-US" sz="2200" b="0" i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sz="2200" smtClean="0"/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sz="2200" smtClean="0"/>
                                      <m:t>,…,</m:t>
                                    </m:r>
                                    <m:sSub>
                                      <m:sSubPr>
                                        <m:ctrlPr>
                                          <a:rPr lang="en-US" sz="2200" smtClean="0"/>
                                        </m:ctrlPr>
                                      </m:sSubPr>
                                      <m:e>
                                        <m:r>
                                          <a:rPr lang="en-US" sz="2200" smtClean="0"/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a:rPr lang="en-US" sz="2200" b="0" i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sz="2200" smtClean="0"/>
                                          <m:t>𝑚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ru-RU" sz="22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Test </a:t>
                          </a:r>
                          <a14:m>
                            <m:oMath xmlns:m="http://schemas.openxmlformats.org/officeDocument/2006/math">
                              <m:r>
                                <a:rPr lang="en-US" sz="2200" dirty="0" smtClean="0"/>
                                <m:t>𝑘</m:t>
                              </m:r>
                            </m:oMath>
                          </a14:m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200" smtClean="0"/>
                                    </m:ctrlPr>
                                  </m:sSubPr>
                                  <m:e>
                                    <m:r>
                                      <a:rPr lang="en-US" sz="2200" smtClean="0"/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200" smtClean="0"/>
                                      <m:t>𝑘</m:t>
                                    </m:r>
                                    <m:r>
                                      <a:rPr lang="en-US" sz="2200" smtClean="0"/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200" smtClean="0"/>
                                    </m:ctrlPr>
                                  </m:sSubPr>
                                  <m:e>
                                    <m:r>
                                      <a:rPr lang="en-US" sz="2200" smtClean="0"/>
                                      <m:t>𝑢</m:t>
                                    </m:r>
                                  </m:e>
                                  <m:sub>
                                    <m:r>
                                      <a:rPr lang="en-US" sz="2200" smtClean="0"/>
                                      <m:t>𝑘𝑚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200" smtClean="0"/>
                                    </m:ctrlPr>
                                  </m:sSubPr>
                                  <m:e>
                                    <m:r>
                                      <a:rPr lang="en-US" sz="2200" smtClean="0"/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200" smtClean="0"/>
                                      <m:t>𝑘</m:t>
                                    </m:r>
                                  </m:sub>
                                </m:sSub>
                                <m:r>
                                  <a:rPr lang="en-US" sz="2200" smtClean="0"/>
                                  <m:t>=</m:t>
                                </m:r>
                                <m:r>
                                  <a:rPr lang="en-US" sz="2200" smtClean="0"/>
                                  <m:t>𝑚𝑎𝑥</m:t>
                                </m:r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200" smtClean="0"/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200" smtClean="0"/>
                                        </m:ctrlPr>
                                      </m:sSubPr>
                                      <m:e>
                                        <m:r>
                                          <a:rPr lang="en-US" sz="2200" smtClean="0"/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2200" b="0" i="0" smtClean="0">
                                            <a:latin typeface="Cambria Math" panose="02040503050406030204" pitchFamily="18" charset="0"/>
                                          </a:rPr>
                                          <m:t>k</m:t>
                                        </m:r>
                                        <m:r>
                                          <a:rPr lang="en-US" sz="2200" smtClean="0"/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sz="2200" smtClean="0"/>
                                      <m:t>,…,</m:t>
                                    </m:r>
                                    <m:sSub>
                                      <m:sSubPr>
                                        <m:ctrlPr>
                                          <a:rPr lang="en-US" sz="2200" smtClean="0"/>
                                        </m:ctrlPr>
                                      </m:sSubPr>
                                      <m:e>
                                        <m:r>
                                          <a:rPr lang="en-US" sz="2200" smtClean="0"/>
                                          <m:t>𝑢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US" sz="2200" b="0" i="0" smtClean="0">
                                            <a:latin typeface="Cambria Math" panose="02040503050406030204" pitchFamily="18" charset="0"/>
                                          </a:rPr>
                                          <m:t>k</m:t>
                                        </m:r>
                                        <m:r>
                                          <a:rPr lang="en-US" sz="2200" smtClean="0"/>
                                          <m:t>𝑚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ru-RU" sz="22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ru-RU" sz="220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200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20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200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2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𝑺𝑽</m:t>
                                </m:r>
                                <m:r>
                                  <a:rPr lang="en-US" sz="22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22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𝒎𝒊𝒏</m:t>
                                </m:r>
                                <m:d>
                                  <m:dPr>
                                    <m:begChr m:val="{"/>
                                    <m:endChr m:val="}"/>
                                    <m:ctrlPr>
                                      <a:rPr lang="en-US" sz="2200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200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b>
                                        <m:r>
                                          <a:rPr lang="en-US" sz="2200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sub>
                                    </m:sSub>
                                    <m:r>
                                      <a:rPr lang="en-US" sz="2200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2200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b>
                                        <m:r>
                                          <a:rPr lang="en-US" sz="2200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  <m:r>
                                      <a:rPr lang="en-US" sz="2200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,…,</m:t>
                                    </m:r>
                                    <m:sSub>
                                      <m:sSubPr>
                                        <m:ctrlPr>
                                          <a:rPr lang="en-US" sz="2200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200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𝒎</m:t>
                                        </m:r>
                                      </m:e>
                                      <m:sub>
                                        <m:r>
                                          <a:rPr lang="en-US" sz="2200" b="1" i="1" smtClean="0">
                                            <a:solidFill>
                                              <a:srgbClr val="C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𝒌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ru-RU" sz="2200" b="1" dirty="0">
                            <a:solidFill>
                              <a:srgbClr val="F21038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93582575"/>
                  </p:ext>
                </p:extLst>
              </p:nvPr>
            </p:nvGraphicFramePr>
            <p:xfrm>
              <a:off x="477074" y="2480715"/>
              <a:ext cx="8346867" cy="2987040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675075"/>
                    <a:gridCol w="1028371"/>
                    <a:gridCol w="1046921"/>
                    <a:gridCol w="1139687"/>
                    <a:gridCol w="3456813"/>
                  </a:tblGrid>
                  <a:tr h="42672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Two-sample test</a:t>
                          </a:r>
                          <a:endParaRPr lang="ru-RU" sz="2200" dirty="0"/>
                        </a:p>
                      </a:txBody>
                      <a:tcPr anchor="ctr"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Alternative hypotheses</a:t>
                          </a:r>
                          <a:endParaRPr lang="ru-RU" sz="22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MAX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42672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163314" t="-108571" r="-550296" b="-50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…</a:t>
                          </a:r>
                          <a:endParaRPr lang="ru-RU" sz="2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329947" t="-108571" r="-305348" b="-505714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Test 1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163314" t="-208571" r="-550296" b="-40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329947" t="-208571" r="-305348" b="-40571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141799" t="-208571" r="-705" b="-405714"/>
                          </a:stretch>
                        </a:blipFill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Test 2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163314" t="-304225" r="-550296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329947" t="-304225" r="-305348" b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141799" t="-304225" r="-705" b="-300000"/>
                          </a:stretch>
                        </a:blipFill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364" t="-510000" r="-399636" b="-10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163314" t="-510000" r="-550296" b="-10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200" dirty="0" smtClean="0"/>
                            <a:t>…</a:t>
                          </a:r>
                          <a:endParaRPr lang="ru-RU" sz="2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329947" t="-510000" r="-305348" b="-10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141799" t="-510000" r="-705" b="-104286"/>
                          </a:stretch>
                        </a:blipFill>
                      </a:tcPr>
                    </a:tc>
                  </a:tr>
                  <a:tr h="426720">
                    <a:tc>
                      <a:txBody>
                        <a:bodyPr/>
                        <a:lstStyle/>
                        <a:p>
                          <a:pPr algn="ctr"/>
                          <a:endParaRPr lang="ru-RU" sz="220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200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20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2200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141799" t="-610000" r="-705" b="-428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0472451"/>
              </p:ext>
            </p:extLst>
          </p:nvPr>
        </p:nvGraphicFramePr>
        <p:xfrm>
          <a:off x="96699" y="5599113"/>
          <a:ext cx="627538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2" name="Equation" r:id="rId6" imgW="3022560" imgH="330120" progId="Equation.DSMT4">
                  <p:embed/>
                </p:oleObj>
              </mc:Choice>
              <mc:Fallback>
                <p:oleObj name="Equation" r:id="rId6" imgW="3022560" imgH="3301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699" y="5599113"/>
                        <a:ext cx="6275387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186323"/>
              </p:ext>
            </p:extLst>
          </p:nvPr>
        </p:nvGraphicFramePr>
        <p:xfrm>
          <a:off x="69499" y="5109896"/>
          <a:ext cx="1371600" cy="57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3" name="Equation" r:id="rId8" imgW="660240" imgH="279360" progId="Equation.DSMT4">
                  <p:embed/>
                </p:oleObj>
              </mc:Choice>
              <mc:Fallback>
                <p:oleObj name="Equation" r:id="rId8" imgW="660240" imgH="2793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99" y="5109896"/>
                        <a:ext cx="1371600" cy="579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1378229" y="5221357"/>
                <a:ext cx="4108172" cy="408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900" dirty="0" smtClean="0">
                    <a:latin typeface="Adobe Caslon Pro" panose="0205050205050A020403" pitchFamily="18" charset="0"/>
                  </a:rPr>
                  <a:t>is a</a:t>
                </a:r>
                <a:r>
                  <a:rPr lang="en-US" sz="1900" dirty="0" smtClean="0">
                    <a:latin typeface="Adobe Caslon Pro" panose="0205050205050A020403" pitchFamily="18" charset="0"/>
                  </a:rPr>
                  <a:t> power of</a:t>
                </a:r>
                <a:r>
                  <a:rPr lang="en-US" sz="1900" dirty="0" smtClean="0">
                    <a:latin typeface="Adobe Caslon Pro" panose="0205050205050A020403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sz="1900" dirty="0" smtClean="0">
                    <a:latin typeface="Adobe Caslon Pro" panose="0205050205050A020403" pitchFamily="18" charset="0"/>
                  </a:rPr>
                  <a:t>-</a:t>
                </a:r>
                <a:r>
                  <a:rPr lang="en-US" sz="1900" dirty="0" err="1" smtClean="0">
                    <a:latin typeface="Adobe Caslon Pro" panose="0205050205050A020403" pitchFamily="18" charset="0"/>
                  </a:rPr>
                  <a:t>th</a:t>
                </a:r>
                <a:r>
                  <a:rPr lang="en-US" sz="1900" dirty="0" smtClean="0">
                    <a:latin typeface="Adobe Caslon Pro" panose="0205050205050A020403" pitchFamily="18" charset="0"/>
                  </a:rPr>
                  <a:t> test on alternative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9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sz="1900" dirty="0" smtClean="0">
                    <a:latin typeface="Adobe Caslon Pro" panose="0205050205050A020403" pitchFamily="18" charset="0"/>
                  </a:rPr>
                  <a:t>.</a:t>
                </a:r>
                <a:endParaRPr lang="ru-RU" sz="19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229" y="5221357"/>
                <a:ext cx="4108172" cy="408317"/>
              </a:xfrm>
              <a:prstGeom prst="rect">
                <a:avLst/>
              </a:prstGeom>
              <a:blipFill rotWithShape="0">
                <a:blip r:embed="rId10"/>
                <a:stretch>
                  <a:fillRect l="-1335" b="-283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6418271" y="5714739"/>
            <a:ext cx="24649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dobe Caslon Pro" panose="0205050205050A020403" pitchFamily="18" charset="0"/>
              </a:rPr>
              <a:t>are “regrets”.</a:t>
            </a:r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39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lum contrast="4000"/>
          </a:blip>
          <a:stretch>
            <a:fillRect/>
          </a:stretch>
        </p:blipFill>
        <p:spPr>
          <a:xfrm>
            <a:off x="29028" y="783771"/>
            <a:ext cx="9090447" cy="540246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034973" y="504108"/>
            <a:ext cx="4978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C00000"/>
                </a:solidFill>
                <a:latin typeface="Adobe Caslon Pro" panose="0205050205050A020403" pitchFamily="18" charset="0"/>
              </a:rPr>
              <a:t>Maximums of “regrets” for every test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19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2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ru-RU" sz="42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test power under various types of alternative hypotheses is simulated 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studied.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accordance with the Savage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test, </a:t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was found the MIN3 test is a preferable two-sample test on considered types of alternative hypotheses.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means that the MIN3 test is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stable and robust test (than any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among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other considered tests) when a type of the alternative hypothesis is unknown.</a:t>
            </a:r>
          </a:p>
          <a:p>
            <a:pPr algn="just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9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2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ru-RU" sz="42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just"/>
                <a:r>
                  <a:rPr lang="en-US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Moreover</a:t>
                </a:r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, the Monte Carlo method allows us to study a convergence rate of the pre-limit distribution to the corresponding limit distribution. It makes possible to compute a minimal sample sizes providing an error of the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𝑝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-value computation less than 0.01. The results can be used as recommendations on the usage of two-sample tests.</a:t>
                </a:r>
                <a:endParaRPr lang="ru-RU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391" t="-2381" r="-16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66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2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endParaRPr lang="ru-RU" sz="42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322" y="1690689"/>
            <a:ext cx="8300278" cy="4486274"/>
          </a:xfrm>
        </p:spPr>
        <p:txBody>
          <a:bodyPr>
            <a:normAutofit/>
          </a:bodyPr>
          <a:lstStyle/>
          <a:p>
            <a:pPr algn="just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Postovalov S. A Comparison of Homogeneity Tests for Different Alternative Hypotheses / S. Postovalov, </a:t>
            </a:r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Philonenko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// Statistical Models and Methods for Reliability and Survival Analysis : monograph. - London : Wiley-ISTE, 2013. - Chap. 12. - P. 177-194. - (Mathematics and Statistics series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algn="just"/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Philonenko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 new two-sample test for choosing between log-rank and Wilcoxon tests with right-censored data / P. Philonenko,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Postovalov // Journal of Statistical Computation and Simulation. - 2015. - Vol. 85,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Iss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14. - P. 2761-2770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en-US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Philonenko 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P.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The limit test statistic distribution of the maximum value test for right-censored data / P. Philonenko, S. Postovalov,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 Kovalevskii // Journal of Statistical Computation and Simulation.- 2016. - Vol.86, iss.17. - P.3482-3494.</a:t>
            </a:r>
          </a:p>
          <a:p>
            <a:pPr algn="just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20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of </a:t>
            </a:r>
            <a:r>
              <a:rPr lang="en-US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</a:t>
            </a:r>
            <a:r>
              <a:rPr lang="en-US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survival curves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5295" y="1545830"/>
            <a:ext cx="7190707" cy="466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71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2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endParaRPr lang="ru-RU" sz="42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7322" y="1690689"/>
            <a:ext cx="8300278" cy="448627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Philonenko P.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The limit distribution of the maximum value test statistic in the general case / P. Philonenko, S. N. Postovalov, A. P. Kovalevskiy // 11 International forum on strategic technology (IFOST 2016) : proc., Novosibirsk, 1–3 June 2016. – Novosibirsk : NSTU, 2016. – Pt. 1. – P. 428-430. - ISBN 978-1-5090-0853-7. -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DOI: 10.1109/IFOST.2016.7884145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Philonenko P.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The limit distribution of the maximum value test / P. Philonenko, S. Postovalov // Applied methods of statistical analysis. Nonparametric approach : proc. of the intern. workshop, Novosibirsk, 14–19 Sept. 2015. – Novosibirsk : NSTU publ., 2015. – P. 208-211. - ISBN 2313-870X.</a:t>
            </a:r>
          </a:p>
          <a:p>
            <a:pPr algn="just"/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Philonenko P.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A power comparison of homogeneity tests for randomly censored data / P. Philonenko, S. Postovalov // Applied methods of statistical analysis. Applications in survival analysis, reliability and quality control – AMSA’2013, Novosibirsk, 25–27 Sept. 2013 : proc. of the intern. workshop. – Novosibirsk : NSTU publ., 2013. – P.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227-237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36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06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6175" y="2106613"/>
            <a:ext cx="6679683" cy="429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689113"/>
            <a:ext cx="7886700" cy="1001576"/>
          </a:xfrm>
        </p:spPr>
        <p:txBody>
          <a:bodyPr>
            <a:normAutofit/>
          </a:bodyPr>
          <a:lstStyle/>
          <a:p>
            <a:pPr algn="r"/>
            <a:r>
              <a:rPr lang="en-US" sz="3000" b="1" dirty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Randomly </a:t>
            </a:r>
            <a:r>
              <a:rPr lang="en-US" sz="30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Right-Censored Observations</a:t>
            </a:r>
            <a:endParaRPr lang="ru-RU" sz="30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3756" y="1825625"/>
            <a:ext cx="6951593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 of the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difficulties in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survival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often </a:t>
            </a:r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impossible to observe every subject under study until the end. Then we have censored, or incomplete data.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29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ru-RU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 statement</a:t>
            </a:r>
          </a:p>
          <a:p>
            <a:endParaRPr lang="en-US" dirty="0">
              <a:solidFill>
                <a:srgbClr val="F2103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Two-sample tests for right-censored observations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Simulation of convergence rate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Simulation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 test power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24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50574"/>
            <a:ext cx="7886700" cy="1240115"/>
          </a:xfrm>
        </p:spPr>
        <p:txBody>
          <a:bodyPr>
            <a:normAutofit/>
          </a:bodyPr>
          <a:lstStyle/>
          <a:p>
            <a:pPr algn="r"/>
            <a:r>
              <a:rPr lang="en-US" sz="42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 Statement</a:t>
            </a:r>
            <a:endParaRPr lang="ru-RU" sz="42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656522" y="1825625"/>
                <a:ext cx="6858828" cy="4351338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0" indent="0">
                  <a:buNone/>
                </a:pPr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Let we have two samples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1" i="1" dirty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600" b="1" i="1" dirty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𝑻</m:t>
                        </m:r>
                      </m:e>
                      <m:sub>
                        <m:r>
                          <a:rPr lang="en-US" sz="2600" b="1" i="1" dirty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b>
                    </m:sSub>
                    <m:r>
                      <a:rPr lang="en-US" sz="2600" b="1" i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d>
                      <m:dPr>
                        <m:ctrlPr>
                          <a:rPr lang="en-US" sz="2600" b="1" i="1" dirty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b="1" i="1" dirty="0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2600" b="1" i="1" dirty="0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600" b="1" i="1" dirty="0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𝟏𝟏</m:t>
                            </m:r>
                          </m:sub>
                        </m:sSub>
                        <m:r>
                          <a:rPr lang="en-US" sz="2600" b="1" i="1" dirty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2600" b="1" i="1" dirty="0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2600" b="1" i="1" dirty="0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600" b="1" i="1" dirty="0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𝟏</m:t>
                            </m:r>
                            <m:sSub>
                              <m:sSubPr>
                                <m:ctrlPr>
                                  <a:rPr lang="en-US" sz="2600" b="1" i="1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600" b="1" i="1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sz="2600" b="1" i="1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𝟏</m:t>
                                </m:r>
                              </m:sub>
                            </m:sSub>
                          </m:sub>
                        </m:sSub>
                      </m:e>
                    </m:d>
                  </m:oMath>
                </a14:m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1" i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600" b="1" i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𝑻</m:t>
                        </m:r>
                      </m:e>
                      <m:sub>
                        <m:r>
                          <a:rPr lang="en-US" sz="2600" b="1" i="1" dirty="0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b>
                    </m:sSub>
                    <m:r>
                      <a:rPr lang="en-US" sz="2600" b="1" i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d>
                      <m:dPr>
                        <m:ctrlPr>
                          <a:rPr lang="en-US" sz="2600" b="1" i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b="1" i="1" dirty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2600" b="1" i="1" dirty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600" b="1" i="1" dirty="0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𝟐</m:t>
                            </m:r>
                            <m:r>
                              <a:rPr lang="en-US" sz="2600" b="1" i="1" dirty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sz="2600" b="1" i="1" dirty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,…,</m:t>
                        </m:r>
                        <m:sSub>
                          <m:sSubPr>
                            <m:ctrlPr>
                              <a:rPr lang="en-US" sz="2600" b="1" i="1" dirty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2600" b="1" i="1" dirty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600" b="1" i="1" dirty="0" smtClean="0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𝟐</m:t>
                            </m:r>
                            <m:sSub>
                              <m:sSubPr>
                                <m:ctrlPr>
                                  <a:rPr lang="en-US" sz="2600" b="1" i="1" dirty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US" sz="2600" b="1" i="1" dirty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𝒏</m:t>
                                </m:r>
                              </m:e>
                              <m:sub>
                                <m:r>
                                  <a:rPr lang="en-US" sz="2600" b="1" i="1" dirty="0" smtClean="0">
                                    <a:solidFill>
                                      <a:schemeClr val="tx1">
                                        <a:lumMod val="95000"/>
                                        <a:lumOff val="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𝟐</m:t>
                                </m:r>
                              </m:sub>
                            </m:sSub>
                          </m:sub>
                        </m:sSub>
                      </m:e>
                    </m:d>
                  </m:oMath>
                </a14:m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600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𝑺</m:t>
                        </m:r>
                      </m:e>
                      <m:sub>
                        <m:r>
                          <a:rPr lang="en-US" sz="2600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en-US" sz="2600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2600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𝒕</m:t>
                        </m:r>
                      </m:e>
                    </m:d>
                    <m:r>
                      <a:rPr lang="en-US" sz="2600" b="1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, </m:t>
                    </m:r>
                    <m:sSub>
                      <m:sSubPr>
                        <m:ctrlPr>
                          <a:rPr lang="en-US" sz="2600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600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𝑺</m:t>
                        </m:r>
                      </m:e>
                      <m:sub>
                        <m:r>
                          <a:rPr lang="en-US" sz="2600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𝟐</m:t>
                        </m:r>
                      </m:sub>
                    </m:sSub>
                    <m:r>
                      <a:rPr lang="en-US" sz="2600" b="1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sz="2600" b="1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𝒕</m:t>
                    </m:r>
                    <m:r>
                      <a:rPr lang="en-US" sz="2600" b="1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are corresponding survival curves.</a:t>
                </a:r>
              </a:p>
              <a:p>
                <a:pPr marL="0" indent="0">
                  <a:buNone/>
                </a:pPr>
                <a:endParaRPr lang="en-US" sz="2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Then </a:t>
                </a:r>
                <a:r>
                  <a:rPr lang="en-US" sz="2600" i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null hypothesis</a:t>
                </a:r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𝑯</m:t>
                          </m:r>
                        </m:e>
                        <m:sub>
                          <m: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𝟎</m:t>
                          </m:r>
                        </m:sub>
                      </m:sSub>
                      <m:r>
                        <a:rPr lang="en-US" sz="3000" b="1" i="1" smtClean="0">
                          <a:solidFill>
                            <a:srgbClr val="732235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sSub>
                        <m:sSubPr>
                          <m:ctrlP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𝑺</m:t>
                          </m:r>
                        </m:e>
                        <m:sub>
                          <m: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𝒕</m:t>
                          </m:r>
                        </m:e>
                      </m:d>
                      <m:r>
                        <a:rPr lang="en-US" sz="3000" b="1" i="1" smtClean="0">
                          <a:solidFill>
                            <a:srgbClr val="732235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𝑺</m:t>
                          </m:r>
                        </m:e>
                        <m:sub>
                          <m: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  <m:r>
                        <a:rPr lang="en-US" sz="3000" b="1" i="1" smtClean="0">
                          <a:solidFill>
                            <a:srgbClr val="732235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(</m:t>
                      </m:r>
                      <m:r>
                        <a:rPr lang="en-US" sz="3000" b="1" i="1" smtClean="0">
                          <a:solidFill>
                            <a:srgbClr val="732235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𝒕</m:t>
                      </m:r>
                      <m:r>
                        <a:rPr lang="en-US" sz="3000" b="1" i="1" smtClean="0">
                          <a:solidFill>
                            <a:srgbClr val="732235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)</m:t>
                      </m:r>
                    </m:oMath>
                  </m:oMathPara>
                </a14:m>
                <a:endParaRPr lang="en-US" sz="3000" b="1" dirty="0">
                  <a:solidFill>
                    <a:srgbClr val="732235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sz="2600" i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alternative hypothesis</a:t>
                </a:r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b="1" i="1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𝑯</m:t>
                          </m:r>
                        </m:e>
                        <m:sub>
                          <m: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sub>
                      </m:sSub>
                      <m:r>
                        <a:rPr lang="en-US" sz="3000" b="1" i="1">
                          <a:solidFill>
                            <a:srgbClr val="732235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:</m:t>
                      </m:r>
                      <m:sSub>
                        <m:sSubPr>
                          <m:ctrlPr>
                            <a:rPr lang="en-US" sz="3000" b="1" i="1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b="1" i="1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𝑺</m:t>
                          </m:r>
                        </m:e>
                        <m:sub>
                          <m:r>
                            <a:rPr lang="en-US" sz="3000" b="1" i="1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lang="en-US" sz="3000" b="1" i="1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3000" b="1" i="1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𝒕</m:t>
                          </m:r>
                        </m:e>
                      </m:d>
                      <m:r>
                        <a:rPr lang="en-US" sz="3000" b="1" i="1" smtClean="0">
                          <a:solidFill>
                            <a:srgbClr val="732235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≠</m:t>
                      </m:r>
                      <m:sSub>
                        <m:sSubPr>
                          <m:ctrlPr>
                            <a:rPr lang="en-US" sz="3000" b="1" i="1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b="1" i="1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𝑺</m:t>
                          </m:r>
                        </m:e>
                        <m:sub>
                          <m:r>
                            <a:rPr lang="en-US" sz="3000" b="1" i="1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𝟐</m:t>
                          </m:r>
                        </m:sub>
                      </m:sSub>
                      <m:d>
                        <m:dPr>
                          <m:ctrlPr>
                            <a:rPr lang="en-US" sz="3000" b="1" i="1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3000" b="1" i="1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𝒕</m:t>
                          </m:r>
                        </m:e>
                      </m:d>
                      <m:r>
                        <a:rPr lang="en-US" sz="3000" b="0" i="1" smtClean="0">
                          <a:solidFill>
                            <a:srgbClr val="732235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.</m:t>
                      </m:r>
                    </m:oMath>
                  </m:oMathPara>
                </a14:m>
                <a:endParaRPr lang="en-US" sz="3000" dirty="0">
                  <a:solidFill>
                    <a:srgbClr val="732235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ru-RU" sz="2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56522" y="1825625"/>
                <a:ext cx="6858828" cy="4351338"/>
              </a:xfrm>
              <a:blipFill rotWithShape="0">
                <a:blip r:embed="rId2"/>
                <a:stretch>
                  <a:fillRect l="-1600" t="-1681" r="-12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71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50574"/>
            <a:ext cx="7886700" cy="1240115"/>
          </a:xfrm>
        </p:spPr>
        <p:txBody>
          <a:bodyPr>
            <a:normAutofit/>
          </a:bodyPr>
          <a:lstStyle/>
          <a:p>
            <a:pPr algn="r"/>
            <a:r>
              <a:rPr lang="en-US" sz="42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 Statement</a:t>
            </a:r>
            <a:endParaRPr lang="ru-RU" sz="42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219200" y="1825625"/>
                <a:ext cx="7296150" cy="4351338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0" indent="0">
                  <a:buNone/>
                </a:pPr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lifetime observation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600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𝒕</m:t>
                        </m:r>
                      </m:e>
                      <m:sub>
                        <m:r>
                          <a:rPr lang="en-US" sz="2600" b="1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𝒊</m:t>
                        </m:r>
                      </m:sub>
                    </m:sSub>
                  </m:oMath>
                </a14:m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</a:t>
                </a:r>
              </a:p>
              <a:p>
                <a:pPr marL="0" indent="0">
                  <a:buNone/>
                </a:pPr>
                <a:endParaRPr lang="en-US" sz="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𝒕</m:t>
                          </m:r>
                        </m:e>
                        <m:sub>
                          <m: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𝒊</m:t>
                          </m:r>
                        </m:sub>
                      </m:sSub>
                      <m:r>
                        <a:rPr lang="en-US" sz="3000" b="1" i="1" smtClean="0">
                          <a:solidFill>
                            <a:srgbClr val="732235"/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func>
                        <m:funcPr>
                          <m:ctrlP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uncPr>
                        <m:fName>
                          <m:r>
                            <a:rPr lang="en-US" sz="3000" b="1" i="0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𝐦𝐢𝐧</m:t>
                          </m:r>
                        </m:fName>
                        <m:e>
                          <m:d>
                            <m:dPr>
                              <m:ctrlPr>
                                <a:rPr lang="en-US" sz="3000" b="1" i="1" smtClean="0">
                                  <a:solidFill>
                                    <a:srgbClr val="732235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000" b="1" i="1" smtClean="0">
                                      <a:solidFill>
                                        <a:srgbClr val="732235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b="1" i="1" smtClean="0">
                                      <a:solidFill>
                                        <a:srgbClr val="732235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sz="3000" b="1" i="1" smtClean="0">
                                      <a:solidFill>
                                        <a:srgbClr val="732235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𝒇</m:t>
                                  </m:r>
                                </m:sub>
                              </m:sSub>
                              <m:r>
                                <a:rPr lang="en-US" sz="3000" b="1" i="1" smtClean="0">
                                  <a:solidFill>
                                    <a:srgbClr val="732235"/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3000" b="1" i="1" smtClean="0">
                                      <a:solidFill>
                                        <a:srgbClr val="732235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b="1" i="1" smtClean="0">
                                      <a:solidFill>
                                        <a:srgbClr val="732235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𝒕</m:t>
                                  </m:r>
                                </m:e>
                                <m:sub>
                                  <m:r>
                                    <a:rPr lang="en-US" sz="3000" b="1" i="1" smtClean="0">
                                      <a:solidFill>
                                        <a:srgbClr val="732235"/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𝒄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3000" b="1" i="1" smtClean="0">
                              <a:solidFill>
                                <a:srgbClr val="732235"/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,</m:t>
                          </m:r>
                        </m:e>
                      </m:func>
                    </m:oMath>
                  </m:oMathPara>
                </a14:m>
                <a:endParaRPr lang="en-US" sz="3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where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𝑡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𝑓</m:t>
                        </m:r>
                      </m:sub>
                    </m:sSub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𝐹</m:t>
                    </m:r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𝑡</m:t>
                    </m:r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 a time of failure (</a:t>
                </a:r>
                <a14:m>
                  <m:oMath xmlns:m="http://schemas.openxmlformats.org/officeDocument/2006/math">
                    <m:r>
                      <a:rPr lang="en-US" sz="2600" b="0" i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𝑐</m:t>
                    </m:r>
                    <m:r>
                      <a:rPr lang="en-US" sz="2600" b="0" i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=0</m:t>
                    </m:r>
                  </m:oMath>
                </a14:m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),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𝑡</m:t>
                        </m:r>
                      </m:e>
                      <m:sub>
                        <m: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𝑐</m:t>
                        </m:r>
                      </m:sub>
                    </m:sSub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  <m:sSup>
                      <m:sSupPr>
                        <m:ctrlP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𝐹</m:t>
                        </m:r>
                      </m:e>
                      <m:sup>
                        <m: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𝐶</m:t>
                        </m:r>
                      </m:sup>
                    </m:sSup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𝑡</m:t>
                    </m:r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is a censored time (</a:t>
                </a:r>
                <a14:m>
                  <m:oMath xmlns:m="http://schemas.openxmlformats.org/officeDocument/2006/math">
                    <m:r>
                      <a:rPr lang="en-US" sz="2600" b="0" i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𝑐</m:t>
                    </m:r>
                    <m:r>
                      <a:rPr lang="en-US" sz="2600" i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2600" b="0" i="1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</m:oMath>
                </a14:m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).</a:t>
                </a:r>
              </a:p>
              <a:p>
                <a:pPr marL="0" indent="0" algn="just">
                  <a:buNone/>
                </a:pPr>
                <a:endParaRPr lang="en-US" sz="26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 algn="just">
                  <a:buNone/>
                </a:pPr>
                <a14:m>
                  <m:oMath xmlns:m="http://schemas.openxmlformats.org/officeDocument/2006/math"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𝐹</m:t>
                    </m:r>
                    <m:d>
                      <m:dPr>
                        <m:ctrlP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𝐹</m:t>
                        </m:r>
                      </m:e>
                      <m:sup>
                        <m:r>
                          <a:rPr lang="en-US" sz="2600" b="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𝐶</m:t>
                        </m:r>
                      </m:sup>
                    </m:sSup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𝑡</m:t>
                    </m:r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are independent distributed laws.</a:t>
                </a: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19200" y="1825625"/>
                <a:ext cx="7296150" cy="4351338"/>
              </a:xfrm>
              <a:blipFill rotWithShape="0">
                <a:blip r:embed="rId2"/>
                <a:stretch>
                  <a:fillRect l="-1504" t="-2241" r="-150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43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450574"/>
            <a:ext cx="7886700" cy="1240115"/>
          </a:xfrm>
        </p:spPr>
        <p:txBody>
          <a:bodyPr>
            <a:normAutofit/>
          </a:bodyPr>
          <a:lstStyle/>
          <a:p>
            <a:pPr algn="r"/>
            <a:r>
              <a:rPr lang="en-US" sz="42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 Statement</a:t>
            </a:r>
            <a:endParaRPr lang="ru-RU" sz="42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577008" y="1825625"/>
                <a:ext cx="6559827" cy="4351338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0" indent="0">
                  <a:buNone/>
                </a:pPr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 censored rate </a:t>
                </a:r>
                <a14:m>
                  <m:oMath xmlns:m="http://schemas.openxmlformats.org/officeDocument/2006/math">
                    <m:r>
                      <a:rPr lang="en-US" sz="2600" b="1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𝒓</m:t>
                    </m:r>
                  </m:oMath>
                </a14:m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of a sample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𝑇</m:t>
                    </m:r>
                  </m:oMath>
                </a14:m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which contains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𝑛</m:t>
                    </m:r>
                  </m:oMath>
                </a14:m>
                <a:r>
                  <a:rPr lang="en-US" sz="26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elements is</a:t>
                </a:r>
              </a:p>
              <a:p>
                <a:pPr marL="0" indent="0">
                  <a:buNone/>
                </a:pPr>
                <a:endParaRPr lang="en-US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𝑟</m:t>
                      </m:r>
                      <m:d>
                        <m:dPr>
                          <m:ctrlPr>
                            <a:rPr lang="en-US" sz="26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r>
                            <a:rPr lang="en-US" sz="26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  <m:t>𝑇</m:t>
                          </m:r>
                        </m:e>
                      </m:d>
                      <m:r>
                        <a:rPr lang="en-US" sz="26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  <a:cs typeface="Arial" panose="020B0604020202020204" pitchFamily="34" charset="0"/>
                        </a:rPr>
                        <m:t>=</m:t>
                      </m:r>
                      <m:d>
                        <m:dPr>
                          <m:ctrlPr>
                            <a:rPr lang="en-US" sz="26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ctrlPr>
                                <a:rPr lang="en-US" sz="26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26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𝑖</m:t>
                              </m:r>
                              <m:r>
                                <a:rPr lang="en-US" sz="26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2600" i="1">
                                  <a:solidFill>
                                    <a:schemeClr val="tx1">
                                      <a:lumMod val="95000"/>
                                      <a:lumOff val="5000"/>
                                    </a:schemeClr>
                                  </a:solidFill>
                                  <a:latin typeface="Cambria Math" panose="02040503050406030204" pitchFamily="18" charset="0"/>
                                  <a:cs typeface="Arial" panose="020B0604020202020204" pitchFamily="34" charset="0"/>
                                </a:rPr>
                                <m:t>𝑛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2600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600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2600" i="1">
                                      <a:solidFill>
                                        <a:schemeClr val="tx1">
                                          <a:lumMod val="95000"/>
                                          <a:lumOff val="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cs typeface="Arial" panose="020B060402020202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e>
                      </m:d>
                      <m:r>
                        <a:rPr lang="en-US" sz="26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×</m:t>
                      </m:r>
                      <m:f>
                        <m:fPr>
                          <m:ctrlPr>
                            <a:rPr lang="en-US" sz="26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26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100%</m:t>
                          </m:r>
                        </m:num>
                        <m:den>
                          <m:r>
                            <a:rPr lang="en-US" sz="2600" b="0" i="1" smtClean="0">
                              <a:solidFill>
                                <a:schemeClr val="tx1">
                                  <a:lumMod val="95000"/>
                                  <a:lumOff val="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Arial" panose="020B0604020202020204" pitchFamily="34" charset="0"/>
                            </a:rPr>
                            <m:t>𝑛</m:t>
                          </m:r>
                        </m:den>
                      </m:f>
                      <m:r>
                        <a:rPr lang="en-US" sz="2600" b="0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.</m:t>
                      </m:r>
                    </m:oMath>
                  </m:oMathPara>
                </a14:m>
                <a:endParaRPr lang="en-US" sz="26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77008" y="1825625"/>
                <a:ext cx="6559827" cy="4351338"/>
              </a:xfrm>
              <a:blipFill rotWithShape="0">
                <a:blip r:embed="rId2"/>
                <a:stretch>
                  <a:fillRect l="-167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19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200" b="1" dirty="0" smtClean="0">
                <a:solidFill>
                  <a:srgbClr val="73223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ru-RU" sz="4200" b="1" dirty="0">
              <a:solidFill>
                <a:srgbClr val="73223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Problem statement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Two-sample tests for right-censored observations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Simulation of convergence rate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Simulation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of test power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9" y="0"/>
            <a:ext cx="2140226" cy="955076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 flipH="1">
            <a:off x="0" y="6215269"/>
            <a:ext cx="9144000" cy="0"/>
          </a:xfrm>
          <a:prstGeom prst="line">
            <a:avLst/>
          </a:prstGeom>
          <a:ln>
            <a:solidFill>
              <a:srgbClr val="F21038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37322" y="6215269"/>
            <a:ext cx="8415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10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International Workshop on Simulation and Statistics, </a:t>
            </a:r>
          </a:p>
          <a:p>
            <a:pPr algn="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Salzburg, September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2-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6, 2019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47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590</TotalTime>
  <Words>1469</Words>
  <Application>Microsoft Office PowerPoint</Application>
  <PresentationFormat>Экран (4:3)</PresentationFormat>
  <Paragraphs>306</Paragraphs>
  <Slides>31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31</vt:i4>
      </vt:variant>
    </vt:vector>
  </HeadingPairs>
  <TitlesOfParts>
    <vt:vector size="43" baseType="lpstr">
      <vt:lpstr>Adobe Caslon Pro</vt:lpstr>
      <vt:lpstr>Arial</vt:lpstr>
      <vt:lpstr>Calibri</vt:lpstr>
      <vt:lpstr>Calibri Light</vt:lpstr>
      <vt:lpstr>Cambria Math</vt:lpstr>
      <vt:lpstr>Times New Roman</vt:lpstr>
      <vt:lpstr>Verdana</vt:lpstr>
      <vt:lpstr>Wingdings</vt:lpstr>
      <vt:lpstr>Тема Office</vt:lpstr>
      <vt:lpstr>MathType 6.0 Equation</vt:lpstr>
      <vt:lpstr>Equation</vt:lpstr>
      <vt:lpstr>MathType 5.0 Equation</vt:lpstr>
      <vt:lpstr>Computer Simulation  in Study Two-Sample Tests  for Randomly Right-Censored Observations</vt:lpstr>
      <vt:lpstr>Comparison of  two survival curves</vt:lpstr>
      <vt:lpstr>Comparison of  two survival curves</vt:lpstr>
      <vt:lpstr>Randomly Right-Censored Observations</vt:lpstr>
      <vt:lpstr>Outline</vt:lpstr>
      <vt:lpstr>Problem Statement</vt:lpstr>
      <vt:lpstr>Problem Statement</vt:lpstr>
      <vt:lpstr>Problem Statement</vt:lpstr>
      <vt:lpstr>Outline</vt:lpstr>
      <vt:lpstr>Two-Sample Tests  for Right-Censored Observations</vt:lpstr>
      <vt:lpstr>Two-Sample Tests  for Right-Censored Observations</vt:lpstr>
      <vt:lpstr>Two-Sample Tests  for Right-Censored Observations</vt:lpstr>
      <vt:lpstr>Two-Sample Tests  for Right-Censored Observations</vt:lpstr>
      <vt:lpstr>Two-Sample Tests  for Right-Censored Observations</vt:lpstr>
      <vt:lpstr>Two-Sample Tests  for Right-Censored Observations</vt:lpstr>
      <vt:lpstr>Two-Sample Tests  for Right-Censored Observations</vt:lpstr>
      <vt:lpstr>Two-Sample Tests  for Right-Censored Observations</vt:lpstr>
      <vt:lpstr>Outline</vt:lpstr>
      <vt:lpstr>Kolmogorov’s distance</vt:lpstr>
      <vt:lpstr>Example of  convergence rate ratio</vt:lpstr>
      <vt:lpstr>Minimal sample sizes  providing D_(n,N)≤0.01</vt:lpstr>
      <vt:lpstr>Outline</vt:lpstr>
      <vt:lpstr>Types of Alternative Hypotheses</vt:lpstr>
      <vt:lpstr>Презентация PowerPoint</vt:lpstr>
      <vt:lpstr>Savage MinMax test</vt:lpstr>
      <vt:lpstr>Презентация PowerPoint</vt:lpstr>
      <vt:lpstr>Conclusion</vt:lpstr>
      <vt:lpstr>Conclusion</vt:lpstr>
      <vt:lpstr>References</vt:lpstr>
      <vt:lpstr>References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Petr</dc:creator>
  <cp:lastModifiedBy>Petr</cp:lastModifiedBy>
  <cp:revision>71</cp:revision>
  <dcterms:created xsi:type="dcterms:W3CDTF">2019-08-31T06:11:00Z</dcterms:created>
  <dcterms:modified xsi:type="dcterms:W3CDTF">2019-08-31T16:01:30Z</dcterms:modified>
</cp:coreProperties>
</file>